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6858000" cy="9144000"/>
  <p:embeddedFontLst>
    <p:embeddedFont>
      <p:font typeface="Open Sans 1" charset="1" panose="00000000000000000000"/>
      <p:regular r:id="rId20"/>
    </p:embeddedFont>
    <p:embeddedFont>
      <p:font typeface="Open Sans 1 Bold" charset="1" panose="00000000000000000000"/>
      <p:regular r:id="rId21"/>
    </p:embeddedFont>
    <p:embeddedFont>
      <p:font typeface="TT Norms" charset="1" panose="02000503030000020003"/>
      <p:regular r:id="rId22"/>
    </p:embeddedFont>
    <p:embeddedFont>
      <p:font typeface="TT Norms Bold" charset="1" panose="02000803030000020004"/>
      <p:regular r:id="rId23"/>
    </p:embeddedFont>
    <p:embeddedFont>
      <p:font typeface="Open Sans 2 Bold" charset="1" panose="020B0806030504020204"/>
      <p:regular r:id="rId24"/>
    </p:embeddedFont>
    <p:embeddedFont>
      <p:font typeface="Open Sans 2" charset="1" panose="020B0606030504020204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svg" Type="http://schemas.openxmlformats.org/officeDocument/2006/relationships/image"/><Relationship Id="rId4" Target="../media/image39.png" Type="http://schemas.openxmlformats.org/officeDocument/2006/relationships/image"/><Relationship Id="rId5" Target="../media/image40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png" Type="http://schemas.openxmlformats.org/officeDocument/2006/relationships/image"/><Relationship Id="rId11" Target="../media/image33.png" Type="http://schemas.openxmlformats.org/officeDocument/2006/relationships/image"/><Relationship Id="rId12" Target="../media/image34.png" Type="http://schemas.openxmlformats.org/officeDocument/2006/relationships/image"/><Relationship Id="rId13" Target="../media/image35.jpeg" Type="http://schemas.openxmlformats.org/officeDocument/2006/relationships/image"/><Relationship Id="rId2" Target="../media/image13.png" Type="http://schemas.openxmlformats.org/officeDocument/2006/relationships/image"/><Relationship Id="rId3" Target="../media/image25.png" Type="http://schemas.openxmlformats.org/officeDocument/2006/relationships/image"/><Relationship Id="rId4" Target="../media/image26.sv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Relationship Id="rId7" Target="../media/image29.svg" Type="http://schemas.openxmlformats.org/officeDocument/2006/relationships/image"/><Relationship Id="rId8" Target="../media/image30.png" Type="http://schemas.openxmlformats.org/officeDocument/2006/relationships/image"/><Relationship Id="rId9" Target="../media/image31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svg" Type="http://schemas.openxmlformats.org/officeDocument/2006/relationships/image"/><Relationship Id="rId4" Target="../media/image41.png" Type="http://schemas.openxmlformats.org/officeDocument/2006/relationships/image"/><Relationship Id="rId5" Target="../media/image42.png" Type="http://schemas.openxmlformats.org/officeDocument/2006/relationships/image"/><Relationship Id="rId6" Target="../media/image43.sv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51.png" Type="http://schemas.openxmlformats.org/officeDocument/2006/relationships/image"/><Relationship Id="rId11" Target="../media/image52.png" Type="http://schemas.openxmlformats.org/officeDocument/2006/relationships/image"/><Relationship Id="rId12" Target="../media/image53.svg" Type="http://schemas.openxmlformats.org/officeDocument/2006/relationships/image"/><Relationship Id="rId2" Target="../media/image13.png" Type="http://schemas.openxmlformats.org/officeDocument/2006/relationships/image"/><Relationship Id="rId3" Target="../media/image44.png" Type="http://schemas.openxmlformats.org/officeDocument/2006/relationships/image"/><Relationship Id="rId4" Target="../media/image45.svg" Type="http://schemas.openxmlformats.org/officeDocument/2006/relationships/image"/><Relationship Id="rId5" Target="../media/image46.png" Type="http://schemas.openxmlformats.org/officeDocument/2006/relationships/image"/><Relationship Id="rId6" Target="../media/image47.png" Type="http://schemas.openxmlformats.org/officeDocument/2006/relationships/image"/><Relationship Id="rId7" Target="../media/image48.svg" Type="http://schemas.openxmlformats.org/officeDocument/2006/relationships/image"/><Relationship Id="rId8" Target="../media/image49.png" Type="http://schemas.openxmlformats.org/officeDocument/2006/relationships/image"/><Relationship Id="rId9" Target="../media/image50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8.png" Type="http://schemas.openxmlformats.org/officeDocument/2006/relationships/image"/><Relationship Id="rId7" Target="../media/image19.svg" Type="http://schemas.openxmlformats.org/officeDocument/2006/relationships/image"/><Relationship Id="rId8" Target="../media/image20.png" Type="http://schemas.openxmlformats.org/officeDocument/2006/relationships/image"/><Relationship Id="rId9" Target="../media/image21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3.png" Type="http://schemas.openxmlformats.org/officeDocument/2006/relationships/image"/><Relationship Id="rId7" Target="../media/image18.png" Type="http://schemas.openxmlformats.org/officeDocument/2006/relationships/image"/><Relationship Id="rId8" Target="../media/image19.svg" Type="http://schemas.openxmlformats.org/officeDocument/2006/relationships/image"/><Relationship Id="rId9" Target="../media/image20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3.png" Type="http://schemas.openxmlformats.org/officeDocument/2006/relationships/image"/><Relationship Id="rId7" Target="../media/image18.png" Type="http://schemas.openxmlformats.org/officeDocument/2006/relationships/image"/><Relationship Id="rId8" Target="../media/image19.svg" Type="http://schemas.openxmlformats.org/officeDocument/2006/relationships/image"/><Relationship Id="rId9" Target="../media/image20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svg" Type="http://schemas.openxmlformats.org/officeDocument/2006/relationships/image"/><Relationship Id="rId11" Target="../media/image22.png" Type="http://schemas.openxmlformats.org/officeDocument/2006/relationships/image"/><Relationship Id="rId12" Target="../media/image2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3.png" Type="http://schemas.openxmlformats.org/officeDocument/2006/relationships/image"/><Relationship Id="rId7" Target="../media/image18.png" Type="http://schemas.openxmlformats.org/officeDocument/2006/relationships/image"/><Relationship Id="rId8" Target="../media/image19.svg" Type="http://schemas.openxmlformats.org/officeDocument/2006/relationships/image"/><Relationship Id="rId9" Target="../media/image20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svg" Type="http://schemas.openxmlformats.org/officeDocument/2006/relationships/image"/><Relationship Id="rId11" Target="../media/image22.png" Type="http://schemas.openxmlformats.org/officeDocument/2006/relationships/image"/><Relationship Id="rId12" Target="../media/image2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3.png" Type="http://schemas.openxmlformats.org/officeDocument/2006/relationships/image"/><Relationship Id="rId7" Target="../media/image18.png" Type="http://schemas.openxmlformats.org/officeDocument/2006/relationships/image"/><Relationship Id="rId8" Target="../media/image19.svg" Type="http://schemas.openxmlformats.org/officeDocument/2006/relationships/image"/><Relationship Id="rId9" Target="../media/image20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svg" Type="http://schemas.openxmlformats.org/officeDocument/2006/relationships/image"/><Relationship Id="rId11" Target="../media/image24.png" Type="http://schemas.openxmlformats.org/officeDocument/2006/relationships/image"/><Relationship Id="rId12" Target="../media/image22.png" Type="http://schemas.openxmlformats.org/officeDocument/2006/relationships/image"/><Relationship Id="rId13" Target="../media/image23.svg" Type="http://schemas.openxmlformats.org/officeDocument/2006/relationships/image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Relationship Id="rId6" Target="../media/image13.png" Type="http://schemas.openxmlformats.org/officeDocument/2006/relationships/image"/><Relationship Id="rId7" Target="../media/image18.png" Type="http://schemas.openxmlformats.org/officeDocument/2006/relationships/image"/><Relationship Id="rId8" Target="../media/image19.svg" Type="http://schemas.openxmlformats.org/officeDocument/2006/relationships/image"/><Relationship Id="rId9" Target="../media/image20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png" Type="http://schemas.openxmlformats.org/officeDocument/2006/relationships/image"/><Relationship Id="rId11" Target="../media/image33.png" Type="http://schemas.openxmlformats.org/officeDocument/2006/relationships/image"/><Relationship Id="rId12" Target="../media/image34.png" Type="http://schemas.openxmlformats.org/officeDocument/2006/relationships/image"/><Relationship Id="rId13" Target="../media/image35.jpeg" Type="http://schemas.openxmlformats.org/officeDocument/2006/relationships/image"/><Relationship Id="rId2" Target="../media/image13.png" Type="http://schemas.openxmlformats.org/officeDocument/2006/relationships/image"/><Relationship Id="rId3" Target="../media/image25.png" Type="http://schemas.openxmlformats.org/officeDocument/2006/relationships/image"/><Relationship Id="rId4" Target="../media/image26.sv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Relationship Id="rId7" Target="../media/image29.svg" Type="http://schemas.openxmlformats.org/officeDocument/2006/relationships/image"/><Relationship Id="rId8" Target="../media/image30.png" Type="http://schemas.openxmlformats.org/officeDocument/2006/relationships/image"/><Relationship Id="rId9" Target="../media/image31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png" Type="http://schemas.openxmlformats.org/officeDocument/2006/relationships/image"/><Relationship Id="rId3" Target="../media/image37.svg" Type="http://schemas.openxmlformats.org/officeDocument/2006/relationships/image"/><Relationship Id="rId4" Target="../media/image38.png" Type="http://schemas.openxmlformats.org/officeDocument/2006/relationships/image"/><Relationship Id="rId5" Target="../media/image35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2.png" Type="http://schemas.openxmlformats.org/officeDocument/2006/relationships/image"/><Relationship Id="rId11" Target="../media/image33.png" Type="http://schemas.openxmlformats.org/officeDocument/2006/relationships/image"/><Relationship Id="rId12" Target="../media/image34.png" Type="http://schemas.openxmlformats.org/officeDocument/2006/relationships/image"/><Relationship Id="rId13" Target="../media/image35.jpeg" Type="http://schemas.openxmlformats.org/officeDocument/2006/relationships/image"/><Relationship Id="rId2" Target="../media/image13.png" Type="http://schemas.openxmlformats.org/officeDocument/2006/relationships/image"/><Relationship Id="rId3" Target="../media/image25.png" Type="http://schemas.openxmlformats.org/officeDocument/2006/relationships/image"/><Relationship Id="rId4" Target="../media/image26.svg" Type="http://schemas.openxmlformats.org/officeDocument/2006/relationships/image"/><Relationship Id="rId5" Target="../media/image27.png" Type="http://schemas.openxmlformats.org/officeDocument/2006/relationships/image"/><Relationship Id="rId6" Target="../media/image28.png" Type="http://schemas.openxmlformats.org/officeDocument/2006/relationships/image"/><Relationship Id="rId7" Target="../media/image29.svg" Type="http://schemas.openxmlformats.org/officeDocument/2006/relationships/image"/><Relationship Id="rId8" Target="../media/image30.png" Type="http://schemas.openxmlformats.org/officeDocument/2006/relationships/image"/><Relationship Id="rId9" Target="../media/image3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3160935" y="3120601"/>
            <a:ext cx="13595309" cy="3853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40"/>
              </a:lnSpc>
            </a:pPr>
            <a:r>
              <a:rPr lang="en-US" sz="12571" spc="-880">
                <a:solidFill>
                  <a:srgbClr val="0097B2"/>
                </a:solidFill>
                <a:latin typeface="Open Sans 1"/>
                <a:ea typeface="Open Sans 1"/>
                <a:cs typeface="Open Sans 1"/>
                <a:sym typeface="Open Sans 1"/>
              </a:rPr>
              <a:t>L’alimentation durable</a:t>
            </a:r>
          </a:p>
          <a:p>
            <a:pPr algn="ctr">
              <a:lnSpc>
                <a:spcPts val="3912"/>
              </a:lnSpc>
            </a:pPr>
            <a:r>
              <a:rPr lang="en-US" sz="4299" spc="-300">
                <a:solidFill>
                  <a:srgbClr val="0097B2"/>
                </a:solidFill>
                <a:latin typeface="Open Sans 1"/>
                <a:ea typeface="Open Sans 1"/>
                <a:cs typeface="Open Sans 1"/>
                <a:sym typeface="Open Sans 1"/>
              </a:rPr>
              <a:t>Intervention du</a:t>
            </a:r>
            <a:r>
              <a:rPr lang="en-US" sz="4299" spc="-300">
                <a:solidFill>
                  <a:srgbClr val="0097B2"/>
                </a:solidFill>
                <a:latin typeface="Open Sans 1"/>
                <a:ea typeface="Open Sans 1"/>
                <a:cs typeface="Open Sans 1"/>
                <a:sym typeface="Open Sans 1"/>
              </a:rPr>
              <a:t> Conseil départemental de la Haute-Garonnne</a:t>
            </a:r>
          </a:p>
          <a:p>
            <a:pPr algn="ctr">
              <a:lnSpc>
                <a:spcPts val="3912"/>
              </a:lnSpc>
            </a:pPr>
            <a:r>
              <a:rPr lang="en-US" sz="4299" spc="-300">
                <a:solidFill>
                  <a:srgbClr val="0097B2"/>
                </a:solidFill>
                <a:latin typeface="Open Sans 1"/>
                <a:ea typeface="Open Sans 1"/>
                <a:cs typeface="Open Sans 1"/>
                <a:sym typeface="Open Sans 1"/>
              </a:rPr>
              <a:t>18/10/2024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-4818999">
            <a:off x="-3771143" y="-4333279"/>
            <a:ext cx="8414439" cy="8666557"/>
          </a:xfrm>
          <a:custGeom>
            <a:avLst/>
            <a:gdLst/>
            <a:ahLst/>
            <a:cxnLst/>
            <a:rect r="r" b="b" t="t" l="l"/>
            <a:pathLst>
              <a:path h="8666557" w="8414439">
                <a:moveTo>
                  <a:pt x="0" y="0"/>
                </a:moveTo>
                <a:lnTo>
                  <a:pt x="8414439" y="0"/>
                </a:lnTo>
                <a:lnTo>
                  <a:pt x="8414439" y="8666558"/>
                </a:lnTo>
                <a:lnTo>
                  <a:pt x="0" y="86665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3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true" flipV="false" rot="0">
            <a:off x="-1272267" y="4426439"/>
            <a:ext cx="5183734" cy="6208065"/>
          </a:xfrm>
          <a:custGeom>
            <a:avLst/>
            <a:gdLst/>
            <a:ahLst/>
            <a:cxnLst/>
            <a:rect r="r" b="b" t="t" l="l"/>
            <a:pathLst>
              <a:path h="6208065" w="5183734">
                <a:moveTo>
                  <a:pt x="5183734" y="0"/>
                </a:moveTo>
                <a:lnTo>
                  <a:pt x="0" y="0"/>
                </a:lnTo>
                <a:lnTo>
                  <a:pt x="0" y="6208065"/>
                </a:lnTo>
                <a:lnTo>
                  <a:pt x="5183734" y="6208065"/>
                </a:lnTo>
                <a:lnTo>
                  <a:pt x="5183734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282577">
            <a:off x="-1889598" y="-331089"/>
            <a:ext cx="5836596" cy="4114800"/>
          </a:xfrm>
          <a:custGeom>
            <a:avLst/>
            <a:gdLst/>
            <a:ahLst/>
            <a:cxnLst/>
            <a:rect r="r" b="b" t="t" l="l"/>
            <a:pathLst>
              <a:path h="4114800" w="5836596">
                <a:moveTo>
                  <a:pt x="0" y="0"/>
                </a:moveTo>
                <a:lnTo>
                  <a:pt x="5836596" y="0"/>
                </a:lnTo>
                <a:lnTo>
                  <a:pt x="583659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379987" y="-736140"/>
            <a:ext cx="4752514" cy="4752514"/>
          </a:xfrm>
          <a:custGeom>
            <a:avLst/>
            <a:gdLst/>
            <a:ahLst/>
            <a:cxnLst/>
            <a:rect r="r" b="b" t="t" l="l"/>
            <a:pathLst>
              <a:path h="4752514" w="4752514">
                <a:moveTo>
                  <a:pt x="0" y="0"/>
                </a:moveTo>
                <a:lnTo>
                  <a:pt x="4752514" y="0"/>
                </a:lnTo>
                <a:lnTo>
                  <a:pt x="4752514" y="4752514"/>
                </a:lnTo>
                <a:lnTo>
                  <a:pt x="0" y="475251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-1262327">
            <a:off x="6545086" y="-1555676"/>
            <a:ext cx="4750130" cy="4114800"/>
          </a:xfrm>
          <a:custGeom>
            <a:avLst/>
            <a:gdLst/>
            <a:ahLst/>
            <a:cxnLst/>
            <a:rect r="r" b="b" t="t" l="l"/>
            <a:pathLst>
              <a:path h="4114800" w="4750130">
                <a:moveTo>
                  <a:pt x="0" y="0"/>
                </a:moveTo>
                <a:lnTo>
                  <a:pt x="4750130" y="0"/>
                </a:lnTo>
                <a:lnTo>
                  <a:pt x="475013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7012349" y="7853789"/>
            <a:ext cx="5361855" cy="224223"/>
          </a:xfrm>
          <a:custGeom>
            <a:avLst/>
            <a:gdLst/>
            <a:ahLst/>
            <a:cxnLst/>
            <a:rect r="r" b="b" t="t" l="l"/>
            <a:pathLst>
              <a:path h="224223" w="5361855">
                <a:moveTo>
                  <a:pt x="0" y="0"/>
                </a:moveTo>
                <a:lnTo>
                  <a:pt x="5361855" y="0"/>
                </a:lnTo>
                <a:lnTo>
                  <a:pt x="5361855" y="224223"/>
                </a:lnTo>
                <a:lnTo>
                  <a:pt x="0" y="22422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0" y="8078012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 l="0" t="-10517" r="0" b="-8206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83544">
            <a:off x="936250" y="973844"/>
            <a:ext cx="10678184" cy="9253476"/>
          </a:xfrm>
          <a:custGeom>
            <a:avLst/>
            <a:gdLst/>
            <a:ahLst/>
            <a:cxnLst/>
            <a:rect r="r" b="b" t="t" l="l"/>
            <a:pathLst>
              <a:path h="9253476" w="10678184">
                <a:moveTo>
                  <a:pt x="0" y="0"/>
                </a:moveTo>
                <a:lnTo>
                  <a:pt x="10678184" y="0"/>
                </a:lnTo>
                <a:lnTo>
                  <a:pt x="10678184" y="9253476"/>
                </a:lnTo>
                <a:lnTo>
                  <a:pt x="0" y="92534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flipV="true">
            <a:off x="1825395" y="4256360"/>
            <a:ext cx="11070898" cy="5535965"/>
          </a:xfrm>
          <a:prstGeom prst="line">
            <a:avLst/>
          </a:prstGeom>
          <a:ln cap="flat" w="38100">
            <a:solidFill>
              <a:srgbClr val="6262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11388191" y="148964"/>
            <a:ext cx="6899809" cy="4605623"/>
          </a:xfrm>
          <a:custGeom>
            <a:avLst/>
            <a:gdLst/>
            <a:ahLst/>
            <a:cxnLst/>
            <a:rect r="r" b="b" t="t" l="l"/>
            <a:pathLst>
              <a:path h="4605623" w="6899809">
                <a:moveTo>
                  <a:pt x="0" y="0"/>
                </a:moveTo>
                <a:lnTo>
                  <a:pt x="6899809" y="0"/>
                </a:lnTo>
                <a:lnTo>
                  <a:pt x="6899809" y="4605623"/>
                </a:lnTo>
                <a:lnTo>
                  <a:pt x="0" y="460562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929123" y="4759974"/>
            <a:ext cx="6358877" cy="3483609"/>
          </a:xfrm>
          <a:custGeom>
            <a:avLst/>
            <a:gdLst/>
            <a:ahLst/>
            <a:cxnLst/>
            <a:rect r="r" b="b" t="t" l="l"/>
            <a:pathLst>
              <a:path h="3483609" w="6358877">
                <a:moveTo>
                  <a:pt x="0" y="0"/>
                </a:moveTo>
                <a:lnTo>
                  <a:pt x="6358877" y="0"/>
                </a:lnTo>
                <a:lnTo>
                  <a:pt x="6358877" y="3483609"/>
                </a:lnTo>
                <a:lnTo>
                  <a:pt x="0" y="348360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-9566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416898" y="57964"/>
            <a:ext cx="6293941" cy="6203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Origine des fruits et légumes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517" r="0" b="-820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1638324" y="-1022015"/>
            <a:ext cx="10544343" cy="12365435"/>
          </a:xfrm>
          <a:custGeom>
            <a:avLst/>
            <a:gdLst/>
            <a:ahLst/>
            <a:cxnLst/>
            <a:rect r="r" b="b" t="t" l="l"/>
            <a:pathLst>
              <a:path h="12365435" w="10544343">
                <a:moveTo>
                  <a:pt x="0" y="0"/>
                </a:moveTo>
                <a:lnTo>
                  <a:pt x="10544343" y="0"/>
                </a:lnTo>
                <a:lnTo>
                  <a:pt x="10544343" y="12365434"/>
                </a:lnTo>
                <a:lnTo>
                  <a:pt x="0" y="123654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14716" y="554884"/>
            <a:ext cx="1183132" cy="1891751"/>
          </a:xfrm>
          <a:custGeom>
            <a:avLst/>
            <a:gdLst/>
            <a:ahLst/>
            <a:cxnLst/>
            <a:rect r="r" b="b" t="t" l="l"/>
            <a:pathLst>
              <a:path h="1891751" w="1183132">
                <a:moveTo>
                  <a:pt x="0" y="0"/>
                </a:moveTo>
                <a:lnTo>
                  <a:pt x="1183133" y="0"/>
                </a:lnTo>
                <a:lnTo>
                  <a:pt x="1183133" y="1891750"/>
                </a:lnTo>
                <a:lnTo>
                  <a:pt x="0" y="18917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113423" y="4145031"/>
            <a:ext cx="5189687" cy="5189687"/>
          </a:xfrm>
          <a:custGeom>
            <a:avLst/>
            <a:gdLst/>
            <a:ahLst/>
            <a:cxnLst/>
            <a:rect r="r" b="b" t="t" l="l"/>
            <a:pathLst>
              <a:path h="5189687" w="5189687">
                <a:moveTo>
                  <a:pt x="0" y="0"/>
                </a:moveTo>
                <a:lnTo>
                  <a:pt x="5189686" y="0"/>
                </a:lnTo>
                <a:lnTo>
                  <a:pt x="5189686" y="5189687"/>
                </a:lnTo>
                <a:lnTo>
                  <a:pt x="0" y="518968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958000" y="4952467"/>
            <a:ext cx="3500533" cy="3574815"/>
          </a:xfrm>
          <a:custGeom>
            <a:avLst/>
            <a:gdLst/>
            <a:ahLst/>
            <a:cxnLst/>
            <a:rect r="r" b="b" t="t" l="l"/>
            <a:pathLst>
              <a:path h="3574815" w="3500533">
                <a:moveTo>
                  <a:pt x="0" y="0"/>
                </a:moveTo>
                <a:lnTo>
                  <a:pt x="3500532" y="0"/>
                </a:lnTo>
                <a:lnTo>
                  <a:pt x="3500532" y="3574815"/>
                </a:lnTo>
                <a:lnTo>
                  <a:pt x="0" y="357481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610089" y="5954828"/>
            <a:ext cx="3618754" cy="3618754"/>
          </a:xfrm>
          <a:custGeom>
            <a:avLst/>
            <a:gdLst/>
            <a:ahLst/>
            <a:cxnLst/>
            <a:rect r="r" b="b" t="t" l="l"/>
            <a:pathLst>
              <a:path h="3618754" w="3618754">
                <a:moveTo>
                  <a:pt x="0" y="0"/>
                </a:moveTo>
                <a:lnTo>
                  <a:pt x="3618754" y="0"/>
                </a:lnTo>
                <a:lnTo>
                  <a:pt x="3618754" y="3618754"/>
                </a:lnTo>
                <a:lnTo>
                  <a:pt x="0" y="36187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67055" y="6961180"/>
            <a:ext cx="2950213" cy="1566102"/>
          </a:xfrm>
          <a:custGeom>
            <a:avLst/>
            <a:gdLst/>
            <a:ahLst/>
            <a:cxnLst/>
            <a:rect r="r" b="b" t="t" l="l"/>
            <a:pathLst>
              <a:path h="1566102" w="2950213">
                <a:moveTo>
                  <a:pt x="0" y="0"/>
                </a:moveTo>
                <a:lnTo>
                  <a:pt x="2950214" y="0"/>
                </a:lnTo>
                <a:lnTo>
                  <a:pt x="2950214" y="1566102"/>
                </a:lnTo>
                <a:lnTo>
                  <a:pt x="0" y="156610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777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936618" y="2349614"/>
            <a:ext cx="2811088" cy="2811088"/>
          </a:xfrm>
          <a:custGeom>
            <a:avLst/>
            <a:gdLst/>
            <a:ahLst/>
            <a:cxnLst/>
            <a:rect r="r" b="b" t="t" l="l"/>
            <a:pathLst>
              <a:path h="2811088" w="2811088">
                <a:moveTo>
                  <a:pt x="0" y="0"/>
                </a:moveTo>
                <a:lnTo>
                  <a:pt x="2811088" y="0"/>
                </a:lnTo>
                <a:lnTo>
                  <a:pt x="2811088" y="2811088"/>
                </a:lnTo>
                <a:lnTo>
                  <a:pt x="0" y="28110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958000" y="-581414"/>
            <a:ext cx="6514806" cy="3729726"/>
          </a:xfrm>
          <a:custGeom>
            <a:avLst/>
            <a:gdLst/>
            <a:ahLst/>
            <a:cxnLst/>
            <a:rect r="r" b="b" t="t" l="l"/>
            <a:pathLst>
              <a:path h="3729726" w="6514806">
                <a:moveTo>
                  <a:pt x="0" y="0"/>
                </a:moveTo>
                <a:lnTo>
                  <a:pt x="6514806" y="0"/>
                </a:lnTo>
                <a:lnTo>
                  <a:pt x="6514806" y="3729727"/>
                </a:lnTo>
                <a:lnTo>
                  <a:pt x="0" y="372972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675845" y="1189172"/>
            <a:ext cx="2134308" cy="2134308"/>
          </a:xfrm>
          <a:custGeom>
            <a:avLst/>
            <a:gdLst/>
            <a:ahLst/>
            <a:cxnLst/>
            <a:rect r="r" b="b" t="t" l="l"/>
            <a:pathLst>
              <a:path h="2134308" w="2134308">
                <a:moveTo>
                  <a:pt x="0" y="0"/>
                </a:moveTo>
                <a:lnTo>
                  <a:pt x="2134308" y="0"/>
                </a:lnTo>
                <a:lnTo>
                  <a:pt x="2134308" y="2134307"/>
                </a:lnTo>
                <a:lnTo>
                  <a:pt x="0" y="213430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771672" y="1500759"/>
            <a:ext cx="2038482" cy="1263859"/>
          </a:xfrm>
          <a:custGeom>
            <a:avLst/>
            <a:gdLst/>
            <a:ahLst/>
            <a:cxnLst/>
            <a:rect r="r" b="b" t="t" l="l"/>
            <a:pathLst>
              <a:path h="1263859" w="2038482">
                <a:moveTo>
                  <a:pt x="0" y="0"/>
                </a:moveTo>
                <a:lnTo>
                  <a:pt x="2038481" y="0"/>
                </a:lnTo>
                <a:lnTo>
                  <a:pt x="2038481" y="1263859"/>
                </a:lnTo>
                <a:lnTo>
                  <a:pt x="0" y="126385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419466" y="855743"/>
            <a:ext cx="2272047" cy="1493871"/>
          </a:xfrm>
          <a:custGeom>
            <a:avLst/>
            <a:gdLst/>
            <a:ahLst/>
            <a:cxnLst/>
            <a:rect r="r" b="b" t="t" l="l"/>
            <a:pathLst>
              <a:path h="1493871" w="2272047">
                <a:moveTo>
                  <a:pt x="0" y="0"/>
                </a:moveTo>
                <a:lnTo>
                  <a:pt x="2272047" y="0"/>
                </a:lnTo>
                <a:lnTo>
                  <a:pt x="2272047" y="1493871"/>
                </a:lnTo>
                <a:lnTo>
                  <a:pt x="0" y="149387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376995" y="2976460"/>
            <a:ext cx="2006902" cy="1500160"/>
          </a:xfrm>
          <a:custGeom>
            <a:avLst/>
            <a:gdLst/>
            <a:ahLst/>
            <a:cxnLst/>
            <a:rect r="r" b="b" t="t" l="l"/>
            <a:pathLst>
              <a:path h="1500160" w="2006902">
                <a:moveTo>
                  <a:pt x="0" y="0"/>
                </a:moveTo>
                <a:lnTo>
                  <a:pt x="2006903" y="0"/>
                </a:lnTo>
                <a:lnTo>
                  <a:pt x="2006903" y="1500160"/>
                </a:lnTo>
                <a:lnTo>
                  <a:pt x="0" y="150016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7467192" y="4540858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7467192" y="4540858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3472806" y="285644"/>
            <a:ext cx="4070152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Menu du 15/01/2025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388488" y="971550"/>
            <a:ext cx="4823707" cy="5929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Entrée 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: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Salade de concombre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Pain</a:t>
            </a:r>
          </a:p>
          <a:p>
            <a:pPr algn="l">
              <a:lnSpc>
                <a:spcPts val="3920"/>
              </a:lnSpc>
            </a:pPr>
          </a:p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Plat :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Cordon-bleu industriel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R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atatouille (courgettes, tomates, aubergines)</a:t>
            </a:r>
          </a:p>
          <a:p>
            <a:pPr algn="l">
              <a:lnSpc>
                <a:spcPts val="3920"/>
              </a:lnSpc>
            </a:pPr>
          </a:p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Dessert :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Fraise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Brownie industriel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83544">
            <a:off x="6116925" y="342511"/>
            <a:ext cx="8623098" cy="7472585"/>
          </a:xfrm>
          <a:custGeom>
            <a:avLst/>
            <a:gdLst/>
            <a:ahLst/>
            <a:cxnLst/>
            <a:rect r="r" b="b" t="t" l="l"/>
            <a:pathLst>
              <a:path h="7472585" w="8623098">
                <a:moveTo>
                  <a:pt x="0" y="0"/>
                </a:moveTo>
                <a:lnTo>
                  <a:pt x="8623098" y="0"/>
                </a:lnTo>
                <a:lnTo>
                  <a:pt x="8623098" y="7472585"/>
                </a:lnTo>
                <a:lnTo>
                  <a:pt x="0" y="747258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16898" y="1148910"/>
            <a:ext cx="4697971" cy="2317448"/>
          </a:xfrm>
          <a:custGeom>
            <a:avLst/>
            <a:gdLst/>
            <a:ahLst/>
            <a:cxnLst/>
            <a:rect r="r" b="b" t="t" l="l"/>
            <a:pathLst>
              <a:path h="2317448" w="4697971">
                <a:moveTo>
                  <a:pt x="0" y="0"/>
                </a:moveTo>
                <a:lnTo>
                  <a:pt x="4697971" y="0"/>
                </a:lnTo>
                <a:lnTo>
                  <a:pt x="4697971" y="2317449"/>
                </a:lnTo>
                <a:lnTo>
                  <a:pt x="0" y="23174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225" t="0" r="-1225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484630" y="7815514"/>
            <a:ext cx="4502598" cy="4942971"/>
          </a:xfrm>
          <a:custGeom>
            <a:avLst/>
            <a:gdLst/>
            <a:ahLst/>
            <a:cxnLst/>
            <a:rect r="r" b="b" t="t" l="l"/>
            <a:pathLst>
              <a:path h="4942971" w="4502598">
                <a:moveTo>
                  <a:pt x="0" y="0"/>
                </a:moveTo>
                <a:lnTo>
                  <a:pt x="4502598" y="0"/>
                </a:lnTo>
                <a:lnTo>
                  <a:pt x="4502598" y="4942972"/>
                </a:lnTo>
                <a:lnTo>
                  <a:pt x="0" y="494297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5" id="5"/>
          <p:cNvSpPr/>
          <p:nvPr/>
        </p:nvSpPr>
        <p:spPr>
          <a:xfrm flipH="true" flipV="true">
            <a:off x="3146488" y="3476327"/>
            <a:ext cx="3020417" cy="4918764"/>
          </a:xfrm>
          <a:prstGeom prst="line">
            <a:avLst/>
          </a:prstGeom>
          <a:ln cap="flat" w="38100">
            <a:solidFill>
              <a:srgbClr val="6262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416898" y="57964"/>
            <a:ext cx="6293941" cy="6203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Origine des fruits et légumes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517" r="0" b="-820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758327" y="2253574"/>
            <a:ext cx="12067006" cy="6482178"/>
          </a:xfrm>
          <a:custGeom>
            <a:avLst/>
            <a:gdLst/>
            <a:ahLst/>
            <a:cxnLst/>
            <a:rect r="r" b="b" t="t" l="l"/>
            <a:pathLst>
              <a:path h="6482178" w="12067006">
                <a:moveTo>
                  <a:pt x="0" y="0"/>
                </a:moveTo>
                <a:lnTo>
                  <a:pt x="12067005" y="0"/>
                </a:lnTo>
                <a:lnTo>
                  <a:pt x="12067005" y="6482178"/>
                </a:lnTo>
                <a:lnTo>
                  <a:pt x="0" y="648217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4" id="4"/>
          <p:cNvSpPr/>
          <p:nvPr/>
        </p:nvSpPr>
        <p:spPr>
          <a:xfrm flipV="true">
            <a:off x="8452560" y="1436414"/>
            <a:ext cx="1246476" cy="2904542"/>
          </a:xfrm>
          <a:prstGeom prst="line">
            <a:avLst/>
          </a:prstGeom>
          <a:ln cap="flat" w="38100">
            <a:solidFill>
              <a:srgbClr val="6262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9354594" y="327383"/>
            <a:ext cx="688883" cy="1005669"/>
          </a:xfrm>
          <a:custGeom>
            <a:avLst/>
            <a:gdLst/>
            <a:ahLst/>
            <a:cxnLst/>
            <a:rect r="r" b="b" t="t" l="l"/>
            <a:pathLst>
              <a:path h="1005669" w="688883">
                <a:moveTo>
                  <a:pt x="0" y="0"/>
                </a:moveTo>
                <a:lnTo>
                  <a:pt x="688884" y="0"/>
                </a:lnTo>
                <a:lnTo>
                  <a:pt x="688884" y="1005669"/>
                </a:lnTo>
                <a:lnTo>
                  <a:pt x="0" y="10056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2169282" y="374584"/>
            <a:ext cx="911268" cy="911268"/>
          </a:xfrm>
          <a:custGeom>
            <a:avLst/>
            <a:gdLst/>
            <a:ahLst/>
            <a:cxnLst/>
            <a:rect r="r" b="b" t="t" l="l"/>
            <a:pathLst>
              <a:path h="911268" w="911268">
                <a:moveTo>
                  <a:pt x="0" y="0"/>
                </a:moveTo>
                <a:lnTo>
                  <a:pt x="911268" y="0"/>
                </a:lnTo>
                <a:lnTo>
                  <a:pt x="911268" y="911268"/>
                </a:lnTo>
                <a:lnTo>
                  <a:pt x="0" y="91126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7" id="7"/>
          <p:cNvSpPr/>
          <p:nvPr/>
        </p:nvSpPr>
        <p:spPr>
          <a:xfrm flipV="true">
            <a:off x="8963025" y="1394543"/>
            <a:ext cx="3007776" cy="2833438"/>
          </a:xfrm>
          <a:prstGeom prst="line">
            <a:avLst/>
          </a:prstGeom>
          <a:ln cap="flat" w="38100">
            <a:solidFill>
              <a:srgbClr val="6262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8" id="8"/>
          <p:cNvSpPr/>
          <p:nvPr/>
        </p:nvSpPr>
        <p:spPr>
          <a:xfrm flipH="false" flipV="false" rot="0">
            <a:off x="3361175" y="1083805"/>
            <a:ext cx="1111429" cy="1044743"/>
          </a:xfrm>
          <a:custGeom>
            <a:avLst/>
            <a:gdLst/>
            <a:ahLst/>
            <a:cxnLst/>
            <a:rect r="r" b="b" t="t" l="l"/>
            <a:pathLst>
              <a:path h="1044743" w="1111429">
                <a:moveTo>
                  <a:pt x="0" y="0"/>
                </a:moveTo>
                <a:lnTo>
                  <a:pt x="1111429" y="0"/>
                </a:lnTo>
                <a:lnTo>
                  <a:pt x="1111429" y="1044744"/>
                </a:lnTo>
                <a:lnTo>
                  <a:pt x="0" y="104474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6541756" y="112837"/>
            <a:ext cx="1190976" cy="1479474"/>
          </a:xfrm>
          <a:custGeom>
            <a:avLst/>
            <a:gdLst/>
            <a:ahLst/>
            <a:cxnLst/>
            <a:rect r="r" b="b" t="t" l="l"/>
            <a:pathLst>
              <a:path h="1479474" w="1190976">
                <a:moveTo>
                  <a:pt x="0" y="0"/>
                </a:moveTo>
                <a:lnTo>
                  <a:pt x="1190976" y="0"/>
                </a:lnTo>
                <a:lnTo>
                  <a:pt x="1190976" y="1479474"/>
                </a:lnTo>
                <a:lnTo>
                  <a:pt x="0" y="147947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6370425" y="4920703"/>
            <a:ext cx="888875" cy="1534534"/>
          </a:xfrm>
          <a:custGeom>
            <a:avLst/>
            <a:gdLst/>
            <a:ahLst/>
            <a:cxnLst/>
            <a:rect r="r" b="b" t="t" l="l"/>
            <a:pathLst>
              <a:path h="1534534" w="888875">
                <a:moveTo>
                  <a:pt x="0" y="0"/>
                </a:moveTo>
                <a:lnTo>
                  <a:pt x="888875" y="0"/>
                </a:lnTo>
                <a:lnTo>
                  <a:pt x="888875" y="1534534"/>
                </a:lnTo>
                <a:lnTo>
                  <a:pt x="0" y="1534534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97829" y="-35559"/>
            <a:ext cx="10198668" cy="10642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Origine des produits industriels transformés</a:t>
            </a:r>
          </a:p>
          <a:p>
            <a:pPr algn="l">
              <a:lnSpc>
                <a:spcPts val="4340"/>
              </a:lnSpc>
            </a:pPr>
            <a:r>
              <a:rPr lang="en-US" sz="3100" b="true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Exemple du cordon bleu</a:t>
            </a:r>
          </a:p>
        </p:txBody>
      </p:sp>
      <p:sp>
        <p:nvSpPr>
          <p:cNvPr name="AutoShape 12" id="12"/>
          <p:cNvSpPr/>
          <p:nvPr/>
        </p:nvSpPr>
        <p:spPr>
          <a:xfrm flipV="true">
            <a:off x="11933966" y="5702080"/>
            <a:ext cx="4333873" cy="753157"/>
          </a:xfrm>
          <a:prstGeom prst="line">
            <a:avLst/>
          </a:prstGeom>
          <a:ln cap="flat" w="38100">
            <a:solidFill>
              <a:srgbClr val="6262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3" id="13"/>
          <p:cNvSpPr txBox="true"/>
          <p:nvPr/>
        </p:nvSpPr>
        <p:spPr>
          <a:xfrm rot="0">
            <a:off x="1342" y="4189881"/>
            <a:ext cx="3915548" cy="57852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74777" indent="-187389" lvl="1">
              <a:lnSpc>
                <a:spcPts val="243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1735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Viande de dinde et de poulet</a:t>
            </a:r>
            <a:r>
              <a:rPr lang="en-US" sz="1735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 (viande de dinde, viande de poulet, eau, dextrose, acidifiants E326 et E261(ii), sel, épices, arômes, plantes aromatiques) </a:t>
            </a:r>
          </a:p>
          <a:p>
            <a:pPr algn="l" marL="374777" indent="-187389" lvl="1">
              <a:lnSpc>
                <a:spcPts val="243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1735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Panure</a:t>
            </a:r>
            <a:r>
              <a:rPr lang="en-US" sz="1735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 (farine et gluten de blé, eau, sel, levure, épices)</a:t>
            </a:r>
          </a:p>
          <a:p>
            <a:pPr algn="l" marL="374777" indent="-187389" lvl="1">
              <a:lnSpc>
                <a:spcPts val="243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1735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Jambon de dinde cuit traité en salaison</a:t>
            </a:r>
            <a:r>
              <a:rPr lang="en-US" sz="1735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 (Viande de dinde, eau, sel, dextrose, sirop de glucose, stabilisants : E452 et E451, protéine de BLE, sel, arômes, gélifiant E407, anti-oxydants : E301 et E316, arôme de fumée, conservateur: E250)</a:t>
            </a:r>
          </a:p>
          <a:p>
            <a:pPr algn="l" marL="374777" indent="-187389" lvl="1">
              <a:lnSpc>
                <a:spcPts val="243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1735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FROMAGE fondu</a:t>
            </a:r>
            <a:r>
              <a:rPr lang="en-US" sz="1735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 (fromage, eau, amidon modifié, sel de fonte: E341 et E452, protéine de lait, sel, arômes naturels, colorant: beta-carotène)</a:t>
            </a:r>
          </a:p>
          <a:p>
            <a:pPr algn="l" marL="374777" indent="-187389" lvl="1">
              <a:lnSpc>
                <a:spcPts val="243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1735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Huile de Palme</a:t>
            </a:r>
          </a:p>
        </p:txBody>
      </p:sp>
      <p:sp>
        <p:nvSpPr>
          <p:cNvPr name="AutoShape 14" id="14"/>
          <p:cNvSpPr/>
          <p:nvPr/>
        </p:nvSpPr>
        <p:spPr>
          <a:xfrm flipV="true">
            <a:off x="9354594" y="1606177"/>
            <a:ext cx="7447206" cy="2621804"/>
          </a:xfrm>
          <a:prstGeom prst="line">
            <a:avLst/>
          </a:prstGeom>
          <a:ln cap="flat" w="38100">
            <a:solidFill>
              <a:srgbClr val="626264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5" id="15"/>
          <p:cNvSpPr/>
          <p:nvPr/>
        </p:nvSpPr>
        <p:spPr>
          <a:xfrm>
            <a:off x="3916889" y="2253574"/>
            <a:ext cx="1140496" cy="1974407"/>
          </a:xfrm>
          <a:prstGeom prst="line">
            <a:avLst/>
          </a:prstGeom>
          <a:ln cap="flat" w="38100">
            <a:solidFill>
              <a:srgbClr val="626264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6585501" y="0"/>
            <a:ext cx="11702499" cy="10287000"/>
          </a:xfrm>
          <a:prstGeom prst="rect">
            <a:avLst/>
          </a:prstGeom>
          <a:solidFill>
            <a:srgbClr val="F4F1E9"/>
          </a:solidFill>
        </p:spPr>
      </p:sp>
      <p:sp>
        <p:nvSpPr>
          <p:cNvPr name="Freeform 3" id="3"/>
          <p:cNvSpPr/>
          <p:nvPr/>
        </p:nvSpPr>
        <p:spPr>
          <a:xfrm flipH="false" flipV="false" rot="-3071549">
            <a:off x="3413379" y="8054032"/>
            <a:ext cx="1547431" cy="1421702"/>
          </a:xfrm>
          <a:custGeom>
            <a:avLst/>
            <a:gdLst/>
            <a:ahLst/>
            <a:cxnLst/>
            <a:rect r="r" b="b" t="t" l="l"/>
            <a:pathLst>
              <a:path h="1421702" w="1547431">
                <a:moveTo>
                  <a:pt x="0" y="0"/>
                </a:moveTo>
                <a:lnTo>
                  <a:pt x="1547430" y="0"/>
                </a:lnTo>
                <a:lnTo>
                  <a:pt x="1547430" y="1421701"/>
                </a:lnTo>
                <a:lnTo>
                  <a:pt x="0" y="14217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090477">
            <a:off x="5742436" y="8639200"/>
            <a:ext cx="1291058" cy="997635"/>
          </a:xfrm>
          <a:custGeom>
            <a:avLst/>
            <a:gdLst/>
            <a:ahLst/>
            <a:cxnLst/>
            <a:rect r="r" b="b" t="t" l="l"/>
            <a:pathLst>
              <a:path h="997635" w="1291058">
                <a:moveTo>
                  <a:pt x="0" y="0"/>
                </a:moveTo>
                <a:lnTo>
                  <a:pt x="1291058" y="0"/>
                </a:lnTo>
                <a:lnTo>
                  <a:pt x="1291058" y="997636"/>
                </a:lnTo>
                <a:lnTo>
                  <a:pt x="0" y="9976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308381" y="473814"/>
            <a:ext cx="9067007" cy="7794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sz="6699" b="true">
                <a:solidFill>
                  <a:srgbClr val="0495B4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Quels fruits et légumes pour quelle saison ?</a:t>
            </a:r>
          </a:p>
          <a:p>
            <a:pPr algn="ctr">
              <a:lnSpc>
                <a:spcPts val="9379"/>
              </a:lnSpc>
            </a:pPr>
          </a:p>
          <a:p>
            <a:pPr algn="ctr">
              <a:lnSpc>
                <a:spcPts val="6020"/>
              </a:lnSpc>
            </a:pPr>
            <a:r>
              <a:rPr lang="en-US" b="true" sz="4300">
                <a:solidFill>
                  <a:srgbClr val="0495B4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Classer les fruits et légumes par saison afin de composer un repas avec des produits bruts, frais et de saison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9629230" y="4029646"/>
            <a:ext cx="5898060" cy="997308"/>
          </a:xfrm>
          <a:custGeom>
            <a:avLst/>
            <a:gdLst/>
            <a:ahLst/>
            <a:cxnLst/>
            <a:rect r="r" b="b" t="t" l="l"/>
            <a:pathLst>
              <a:path h="997308" w="5898060">
                <a:moveTo>
                  <a:pt x="0" y="0"/>
                </a:moveTo>
                <a:lnTo>
                  <a:pt x="5898060" y="0"/>
                </a:lnTo>
                <a:lnTo>
                  <a:pt x="5898060" y="997309"/>
                </a:lnTo>
                <a:lnTo>
                  <a:pt x="0" y="99730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1256146" y="5267161"/>
            <a:ext cx="4569692" cy="4733202"/>
          </a:xfrm>
          <a:custGeom>
            <a:avLst/>
            <a:gdLst/>
            <a:ahLst/>
            <a:cxnLst/>
            <a:rect r="r" b="b" t="t" l="l"/>
            <a:pathLst>
              <a:path h="4733202" w="4569692">
                <a:moveTo>
                  <a:pt x="0" y="0"/>
                </a:moveTo>
                <a:lnTo>
                  <a:pt x="4569692" y="0"/>
                </a:lnTo>
                <a:lnTo>
                  <a:pt x="4569692" y="4733203"/>
                </a:lnTo>
                <a:lnTo>
                  <a:pt x="0" y="473320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6585501" y="0"/>
            <a:ext cx="11702499" cy="10287000"/>
          </a:xfrm>
          <a:prstGeom prst="rect">
            <a:avLst/>
          </a:prstGeom>
          <a:solidFill>
            <a:srgbClr val="F4F1E9"/>
          </a:solidFill>
        </p:spPr>
      </p:sp>
      <p:sp>
        <p:nvSpPr>
          <p:cNvPr name="Freeform 3" id="3"/>
          <p:cNvSpPr/>
          <p:nvPr/>
        </p:nvSpPr>
        <p:spPr>
          <a:xfrm flipH="false" flipV="false" rot="-3071549">
            <a:off x="3413379" y="8054032"/>
            <a:ext cx="1547431" cy="1421702"/>
          </a:xfrm>
          <a:custGeom>
            <a:avLst/>
            <a:gdLst/>
            <a:ahLst/>
            <a:cxnLst/>
            <a:rect r="r" b="b" t="t" l="l"/>
            <a:pathLst>
              <a:path h="1421702" w="1547431">
                <a:moveTo>
                  <a:pt x="0" y="0"/>
                </a:moveTo>
                <a:lnTo>
                  <a:pt x="1547430" y="0"/>
                </a:lnTo>
                <a:lnTo>
                  <a:pt x="1547430" y="1421701"/>
                </a:lnTo>
                <a:lnTo>
                  <a:pt x="0" y="14217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090477">
            <a:off x="5742436" y="8639200"/>
            <a:ext cx="1291058" cy="997635"/>
          </a:xfrm>
          <a:custGeom>
            <a:avLst/>
            <a:gdLst/>
            <a:ahLst/>
            <a:cxnLst/>
            <a:rect r="r" b="b" t="t" l="l"/>
            <a:pathLst>
              <a:path h="997635" w="1291058">
                <a:moveTo>
                  <a:pt x="0" y="0"/>
                </a:moveTo>
                <a:lnTo>
                  <a:pt x="1291058" y="0"/>
                </a:lnTo>
                <a:lnTo>
                  <a:pt x="1291058" y="997636"/>
                </a:lnTo>
                <a:lnTo>
                  <a:pt x="0" y="9976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0517" r="0" b="-820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563486" y="628089"/>
            <a:ext cx="7423506" cy="1144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b="true" sz="6699">
                <a:solidFill>
                  <a:srgbClr val="0495B4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 DEROULE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955565" y="312512"/>
            <a:ext cx="11153461" cy="794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1079501" indent="-539750" lvl="1">
              <a:lnSpc>
                <a:spcPts val="7000"/>
              </a:lnSpc>
              <a:buFont typeface="Arial"/>
              <a:buChar char="•"/>
            </a:pPr>
            <a:r>
              <a:rPr lang="en-US" sz="5000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Quelques chiffres du Conseil départemental : </a:t>
            </a:r>
          </a:p>
          <a:p>
            <a:pPr algn="just">
              <a:lnSpc>
                <a:spcPts val="7000"/>
              </a:lnSpc>
            </a:pPr>
          </a:p>
          <a:p>
            <a:pPr algn="just" marL="1079501" indent="-539750" lvl="1">
              <a:lnSpc>
                <a:spcPts val="7000"/>
              </a:lnSpc>
              <a:buFont typeface="Arial"/>
              <a:buChar char="•"/>
            </a:pPr>
            <a:r>
              <a:rPr lang="en-US" sz="5000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Quelques définitions générales sur l’alimentation durable </a:t>
            </a:r>
          </a:p>
          <a:p>
            <a:pPr algn="just">
              <a:lnSpc>
                <a:spcPts val="7000"/>
              </a:lnSpc>
            </a:pPr>
          </a:p>
          <a:p>
            <a:pPr algn="just">
              <a:lnSpc>
                <a:spcPts val="7000"/>
              </a:lnSpc>
            </a:pPr>
          </a:p>
          <a:p>
            <a:pPr algn="just" marL="1079501" indent="-539750" lvl="1">
              <a:lnSpc>
                <a:spcPts val="7000"/>
              </a:lnSpc>
              <a:spcBef>
                <a:spcPct val="0"/>
              </a:spcBef>
              <a:buFont typeface="Arial"/>
              <a:buChar char="•"/>
            </a:pPr>
            <a:r>
              <a:rPr lang="en-US" sz="5000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Focus sur </a:t>
            </a:r>
            <a:r>
              <a:rPr lang="en-US" b="true" sz="5000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la production et la saisonnalité des produits 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-1575866" y="1990150"/>
            <a:ext cx="7789979" cy="1317215"/>
          </a:xfrm>
          <a:custGeom>
            <a:avLst/>
            <a:gdLst/>
            <a:ahLst/>
            <a:cxnLst/>
            <a:rect r="r" b="b" t="t" l="l"/>
            <a:pathLst>
              <a:path h="1317215" w="7789979">
                <a:moveTo>
                  <a:pt x="0" y="0"/>
                </a:moveTo>
                <a:lnTo>
                  <a:pt x="7789979" y="0"/>
                </a:lnTo>
                <a:lnTo>
                  <a:pt x="7789979" y="1317215"/>
                </a:lnTo>
                <a:lnTo>
                  <a:pt x="0" y="1317215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1256146" y="5267161"/>
            <a:ext cx="4569692" cy="4733202"/>
          </a:xfrm>
          <a:custGeom>
            <a:avLst/>
            <a:gdLst/>
            <a:ahLst/>
            <a:cxnLst/>
            <a:rect r="r" b="b" t="t" l="l"/>
            <a:pathLst>
              <a:path h="4733202" w="4569692">
                <a:moveTo>
                  <a:pt x="0" y="0"/>
                </a:moveTo>
                <a:lnTo>
                  <a:pt x="4569692" y="0"/>
                </a:lnTo>
                <a:lnTo>
                  <a:pt x="4569692" y="4733203"/>
                </a:lnTo>
                <a:lnTo>
                  <a:pt x="0" y="473320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6585501" y="0"/>
            <a:ext cx="11702499" cy="10287000"/>
          </a:xfrm>
          <a:prstGeom prst="rect">
            <a:avLst/>
          </a:prstGeom>
          <a:solidFill>
            <a:srgbClr val="F4F1E9"/>
          </a:solidFill>
        </p:spPr>
      </p:sp>
      <p:sp>
        <p:nvSpPr>
          <p:cNvPr name="Freeform 3" id="3"/>
          <p:cNvSpPr/>
          <p:nvPr/>
        </p:nvSpPr>
        <p:spPr>
          <a:xfrm flipH="false" flipV="false" rot="-3071549">
            <a:off x="3413379" y="8054032"/>
            <a:ext cx="1547431" cy="1421702"/>
          </a:xfrm>
          <a:custGeom>
            <a:avLst/>
            <a:gdLst/>
            <a:ahLst/>
            <a:cxnLst/>
            <a:rect r="r" b="b" t="t" l="l"/>
            <a:pathLst>
              <a:path h="1421702" w="1547431">
                <a:moveTo>
                  <a:pt x="0" y="0"/>
                </a:moveTo>
                <a:lnTo>
                  <a:pt x="1547430" y="0"/>
                </a:lnTo>
                <a:lnTo>
                  <a:pt x="1547430" y="1421701"/>
                </a:lnTo>
                <a:lnTo>
                  <a:pt x="0" y="14217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090477">
            <a:off x="5742436" y="8639200"/>
            <a:ext cx="1291058" cy="997635"/>
          </a:xfrm>
          <a:custGeom>
            <a:avLst/>
            <a:gdLst/>
            <a:ahLst/>
            <a:cxnLst/>
            <a:rect r="r" b="b" t="t" l="l"/>
            <a:pathLst>
              <a:path h="997635" w="1291058">
                <a:moveTo>
                  <a:pt x="0" y="0"/>
                </a:moveTo>
                <a:lnTo>
                  <a:pt x="1291058" y="0"/>
                </a:lnTo>
                <a:lnTo>
                  <a:pt x="1291058" y="997636"/>
                </a:lnTo>
                <a:lnTo>
                  <a:pt x="0" y="9976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0517" r="0" b="-820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183977" y="377706"/>
            <a:ext cx="6860020" cy="20918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9"/>
              </a:lnSpc>
            </a:pPr>
            <a:r>
              <a:rPr lang="en-US" b="true" sz="6006">
                <a:solidFill>
                  <a:srgbClr val="0495B4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 Compétences du CD31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6585501" y="1561410"/>
            <a:ext cx="11702499" cy="61550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971542" indent="-485771" lvl="1">
              <a:lnSpc>
                <a:spcPts val="6299"/>
              </a:lnSpc>
              <a:buFont typeface="Arial"/>
              <a:buChar char="•"/>
            </a:pPr>
            <a:r>
              <a:rPr lang="en-US" b="true" sz="4499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Restauration scolaire</a:t>
            </a:r>
            <a:r>
              <a:rPr lang="en-US" sz="4499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 : compétence obligatoire du Département </a:t>
            </a:r>
          </a:p>
          <a:p>
            <a:pPr algn="just" marL="971542" indent="-485771" lvl="1">
              <a:lnSpc>
                <a:spcPts val="6299"/>
              </a:lnSpc>
              <a:buFont typeface="Arial"/>
              <a:buChar char="•"/>
            </a:pPr>
            <a:r>
              <a:rPr lang="en-US" sz="4499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102 collèges sur notre territoire </a:t>
            </a:r>
          </a:p>
          <a:p>
            <a:pPr algn="just" marL="971542" indent="-485771" lvl="1">
              <a:lnSpc>
                <a:spcPts val="6299"/>
              </a:lnSpc>
              <a:buFont typeface="Arial"/>
              <a:buChar char="•"/>
            </a:pPr>
            <a:r>
              <a:rPr lang="en-US" sz="4499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92 cuisines sur place, directement servis aux élèves </a:t>
            </a:r>
          </a:p>
          <a:p>
            <a:pPr algn="just" marL="971542" indent="-485771" lvl="1">
              <a:lnSpc>
                <a:spcPts val="6299"/>
              </a:lnSpc>
              <a:buFont typeface="Arial"/>
              <a:buChar char="•"/>
            </a:pPr>
            <a:r>
              <a:rPr lang="en-US" sz="4499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53 680 demi-pensionnaires </a:t>
            </a:r>
            <a:r>
              <a:rPr lang="en-US" b="true" sz="4499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--&gt; + de 7 millions de repas/an</a:t>
            </a:r>
            <a:r>
              <a:rPr lang="en-US" sz="4499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 </a:t>
            </a:r>
          </a:p>
          <a:p>
            <a:pPr algn="l">
              <a:lnSpc>
                <a:spcPts val="5039"/>
              </a:lnSpc>
              <a:spcBef>
                <a:spcPct val="0"/>
              </a:spcBef>
            </a:pP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316053" y="2310056"/>
            <a:ext cx="5898060" cy="997308"/>
          </a:xfrm>
          <a:custGeom>
            <a:avLst/>
            <a:gdLst/>
            <a:ahLst/>
            <a:cxnLst/>
            <a:rect r="r" b="b" t="t" l="l"/>
            <a:pathLst>
              <a:path h="997308" w="5898060">
                <a:moveTo>
                  <a:pt x="0" y="0"/>
                </a:moveTo>
                <a:lnTo>
                  <a:pt x="5898060" y="0"/>
                </a:lnTo>
                <a:lnTo>
                  <a:pt x="5898060" y="997309"/>
                </a:lnTo>
                <a:lnTo>
                  <a:pt x="0" y="99730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1256146" y="5267161"/>
            <a:ext cx="4569692" cy="4733202"/>
          </a:xfrm>
          <a:custGeom>
            <a:avLst/>
            <a:gdLst/>
            <a:ahLst/>
            <a:cxnLst/>
            <a:rect r="r" b="b" t="t" l="l"/>
            <a:pathLst>
              <a:path h="4733202" w="4569692">
                <a:moveTo>
                  <a:pt x="0" y="0"/>
                </a:moveTo>
                <a:lnTo>
                  <a:pt x="4569692" y="0"/>
                </a:lnTo>
                <a:lnTo>
                  <a:pt x="4569692" y="4733203"/>
                </a:lnTo>
                <a:lnTo>
                  <a:pt x="0" y="473320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6585501" y="0"/>
            <a:ext cx="11702499" cy="10287000"/>
          </a:xfrm>
          <a:prstGeom prst="rect">
            <a:avLst/>
          </a:prstGeom>
          <a:solidFill>
            <a:srgbClr val="F4F1E9"/>
          </a:solidFill>
        </p:spPr>
      </p:sp>
      <p:sp>
        <p:nvSpPr>
          <p:cNvPr name="Freeform 3" id="3"/>
          <p:cNvSpPr/>
          <p:nvPr/>
        </p:nvSpPr>
        <p:spPr>
          <a:xfrm flipH="false" flipV="false" rot="-3071549">
            <a:off x="3413379" y="8054032"/>
            <a:ext cx="1547431" cy="1421702"/>
          </a:xfrm>
          <a:custGeom>
            <a:avLst/>
            <a:gdLst/>
            <a:ahLst/>
            <a:cxnLst/>
            <a:rect r="r" b="b" t="t" l="l"/>
            <a:pathLst>
              <a:path h="1421702" w="1547431">
                <a:moveTo>
                  <a:pt x="0" y="0"/>
                </a:moveTo>
                <a:lnTo>
                  <a:pt x="1547430" y="0"/>
                </a:lnTo>
                <a:lnTo>
                  <a:pt x="1547430" y="1421701"/>
                </a:lnTo>
                <a:lnTo>
                  <a:pt x="0" y="14217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090477">
            <a:off x="5742436" y="8639200"/>
            <a:ext cx="1291058" cy="997635"/>
          </a:xfrm>
          <a:custGeom>
            <a:avLst/>
            <a:gdLst/>
            <a:ahLst/>
            <a:cxnLst/>
            <a:rect r="r" b="b" t="t" l="l"/>
            <a:pathLst>
              <a:path h="997635" w="1291058">
                <a:moveTo>
                  <a:pt x="0" y="0"/>
                </a:moveTo>
                <a:lnTo>
                  <a:pt x="1291058" y="0"/>
                </a:lnTo>
                <a:lnTo>
                  <a:pt x="1291058" y="997636"/>
                </a:lnTo>
                <a:lnTo>
                  <a:pt x="0" y="9976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0517" r="0" b="-820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563486" y="205747"/>
            <a:ext cx="7423506" cy="2334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b="true" sz="6699">
                <a:solidFill>
                  <a:srgbClr val="0495B4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 Définitions générales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7705712" y="1152470"/>
            <a:ext cx="10316493" cy="65354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5179"/>
              </a:lnSpc>
            </a:pPr>
            <a:r>
              <a:rPr lang="en-US" sz="3699" b="true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Alimentation durable</a:t>
            </a:r>
            <a:r>
              <a:rPr lang="en-US" sz="3699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 : ensemble des pratiques alimentaires qui visent à nourrir les êtres humains en qualité et en quantité suffisante, aujourd'hui et demain, dans le respect de l'environnement, en étant accessible économiquement et rémunératrice sur l'ensemble de la chaîne alimentaire.</a:t>
            </a:r>
          </a:p>
          <a:p>
            <a:pPr algn="just">
              <a:lnSpc>
                <a:spcPts val="5179"/>
              </a:lnSpc>
            </a:pPr>
          </a:p>
          <a:p>
            <a:pPr algn="just">
              <a:lnSpc>
                <a:spcPts val="5179"/>
              </a:lnSpc>
            </a:pPr>
          </a:p>
          <a:p>
            <a:pPr algn="just">
              <a:lnSpc>
                <a:spcPts val="5179"/>
              </a:lnSpc>
              <a:spcBef>
                <a:spcPct val="0"/>
              </a:spcBef>
            </a:pP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316053" y="2310056"/>
            <a:ext cx="5898060" cy="997308"/>
          </a:xfrm>
          <a:custGeom>
            <a:avLst/>
            <a:gdLst/>
            <a:ahLst/>
            <a:cxnLst/>
            <a:rect r="r" b="b" t="t" l="l"/>
            <a:pathLst>
              <a:path h="997308" w="5898060">
                <a:moveTo>
                  <a:pt x="0" y="0"/>
                </a:moveTo>
                <a:lnTo>
                  <a:pt x="5898060" y="0"/>
                </a:lnTo>
                <a:lnTo>
                  <a:pt x="5898060" y="997309"/>
                </a:lnTo>
                <a:lnTo>
                  <a:pt x="0" y="99730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-1256146" y="5267161"/>
            <a:ext cx="4569692" cy="4733202"/>
          </a:xfrm>
          <a:custGeom>
            <a:avLst/>
            <a:gdLst/>
            <a:ahLst/>
            <a:cxnLst/>
            <a:rect r="r" b="b" t="t" l="l"/>
            <a:pathLst>
              <a:path h="4733202" w="4569692">
                <a:moveTo>
                  <a:pt x="0" y="0"/>
                </a:moveTo>
                <a:lnTo>
                  <a:pt x="4569692" y="0"/>
                </a:lnTo>
                <a:lnTo>
                  <a:pt x="4569692" y="4733203"/>
                </a:lnTo>
                <a:lnTo>
                  <a:pt x="0" y="473320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860020" y="1028700"/>
            <a:ext cx="692214" cy="831261"/>
          </a:xfrm>
          <a:custGeom>
            <a:avLst/>
            <a:gdLst/>
            <a:ahLst/>
            <a:cxnLst/>
            <a:rect r="r" b="b" t="t" l="l"/>
            <a:pathLst>
              <a:path h="831261" w="692214">
                <a:moveTo>
                  <a:pt x="0" y="0"/>
                </a:moveTo>
                <a:lnTo>
                  <a:pt x="692214" y="0"/>
                </a:lnTo>
                <a:lnTo>
                  <a:pt x="692214" y="831261"/>
                </a:lnTo>
                <a:lnTo>
                  <a:pt x="0" y="83126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6741917" y="0"/>
            <a:ext cx="11702499" cy="10287000"/>
          </a:xfrm>
          <a:prstGeom prst="rect">
            <a:avLst/>
          </a:prstGeom>
          <a:solidFill>
            <a:srgbClr val="F4F1E9"/>
          </a:solidFill>
        </p:spPr>
      </p:sp>
      <p:sp>
        <p:nvSpPr>
          <p:cNvPr name="Freeform 3" id="3"/>
          <p:cNvSpPr/>
          <p:nvPr/>
        </p:nvSpPr>
        <p:spPr>
          <a:xfrm flipH="false" flipV="false" rot="-3071549">
            <a:off x="3413379" y="8054032"/>
            <a:ext cx="1547431" cy="1421702"/>
          </a:xfrm>
          <a:custGeom>
            <a:avLst/>
            <a:gdLst/>
            <a:ahLst/>
            <a:cxnLst/>
            <a:rect r="r" b="b" t="t" l="l"/>
            <a:pathLst>
              <a:path h="1421702" w="1547431">
                <a:moveTo>
                  <a:pt x="0" y="0"/>
                </a:moveTo>
                <a:lnTo>
                  <a:pt x="1547430" y="0"/>
                </a:lnTo>
                <a:lnTo>
                  <a:pt x="1547430" y="1421701"/>
                </a:lnTo>
                <a:lnTo>
                  <a:pt x="0" y="14217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090477">
            <a:off x="5742436" y="8639200"/>
            <a:ext cx="1291058" cy="997635"/>
          </a:xfrm>
          <a:custGeom>
            <a:avLst/>
            <a:gdLst/>
            <a:ahLst/>
            <a:cxnLst/>
            <a:rect r="r" b="b" t="t" l="l"/>
            <a:pathLst>
              <a:path h="997635" w="1291058">
                <a:moveTo>
                  <a:pt x="0" y="0"/>
                </a:moveTo>
                <a:lnTo>
                  <a:pt x="1291058" y="0"/>
                </a:lnTo>
                <a:lnTo>
                  <a:pt x="1291058" y="997636"/>
                </a:lnTo>
                <a:lnTo>
                  <a:pt x="0" y="9976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0517" r="0" b="-820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563486" y="205747"/>
            <a:ext cx="7423506" cy="23348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b="true" sz="6699">
                <a:solidFill>
                  <a:srgbClr val="0495B4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 Définitions générales 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316053" y="2310056"/>
            <a:ext cx="5898060" cy="997308"/>
          </a:xfrm>
          <a:custGeom>
            <a:avLst/>
            <a:gdLst/>
            <a:ahLst/>
            <a:cxnLst/>
            <a:rect r="r" b="b" t="t" l="l"/>
            <a:pathLst>
              <a:path h="997308" w="5898060">
                <a:moveTo>
                  <a:pt x="0" y="0"/>
                </a:moveTo>
                <a:lnTo>
                  <a:pt x="5898060" y="0"/>
                </a:lnTo>
                <a:lnTo>
                  <a:pt x="5898060" y="997309"/>
                </a:lnTo>
                <a:lnTo>
                  <a:pt x="0" y="997309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1256146" y="5267161"/>
            <a:ext cx="4569692" cy="4733202"/>
          </a:xfrm>
          <a:custGeom>
            <a:avLst/>
            <a:gdLst/>
            <a:ahLst/>
            <a:cxnLst/>
            <a:rect r="r" b="b" t="t" l="l"/>
            <a:pathLst>
              <a:path h="4733202" w="4569692">
                <a:moveTo>
                  <a:pt x="0" y="0"/>
                </a:moveTo>
                <a:lnTo>
                  <a:pt x="4569692" y="0"/>
                </a:lnTo>
                <a:lnTo>
                  <a:pt x="4569692" y="4733203"/>
                </a:lnTo>
                <a:lnTo>
                  <a:pt x="0" y="473320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643793" y="1954474"/>
            <a:ext cx="692214" cy="831261"/>
          </a:xfrm>
          <a:custGeom>
            <a:avLst/>
            <a:gdLst/>
            <a:ahLst/>
            <a:cxnLst/>
            <a:rect r="r" b="b" t="t" l="l"/>
            <a:pathLst>
              <a:path h="831261" w="692214">
                <a:moveTo>
                  <a:pt x="0" y="0"/>
                </a:moveTo>
                <a:lnTo>
                  <a:pt x="692214" y="0"/>
                </a:lnTo>
                <a:lnTo>
                  <a:pt x="692214" y="831261"/>
                </a:lnTo>
                <a:lnTo>
                  <a:pt x="0" y="83126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7016436" y="420407"/>
            <a:ext cx="11153461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19"/>
              </a:lnSpc>
              <a:spcBef>
                <a:spcPct val="0"/>
              </a:spcBef>
            </a:pPr>
            <a:r>
              <a:rPr lang="en-US" b="true" sz="3299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Le menu d’une alimentation durable</a:t>
            </a:r>
            <a:r>
              <a:rPr lang="en-US" sz="3299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 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690373" y="2156812"/>
            <a:ext cx="9342566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79"/>
              </a:lnSpc>
              <a:spcBef>
                <a:spcPct val="0"/>
              </a:spcBef>
            </a:pPr>
            <a:r>
              <a:rPr lang="en-US" b="true" sz="3199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Des produits locaux 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7643793" y="5267161"/>
            <a:ext cx="692214" cy="831261"/>
          </a:xfrm>
          <a:custGeom>
            <a:avLst/>
            <a:gdLst/>
            <a:ahLst/>
            <a:cxnLst/>
            <a:rect r="r" b="b" t="t" l="l"/>
            <a:pathLst>
              <a:path h="831261" w="692214">
                <a:moveTo>
                  <a:pt x="0" y="0"/>
                </a:moveTo>
                <a:lnTo>
                  <a:pt x="692214" y="0"/>
                </a:lnTo>
                <a:lnTo>
                  <a:pt x="692214" y="831261"/>
                </a:lnTo>
                <a:lnTo>
                  <a:pt x="0" y="83126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8690373" y="5193323"/>
            <a:ext cx="9342566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Des denrées produites durablement (pas de pesticide, respect des sols, économe en eau, moins d’aliments émetteurs en CO2)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7643793" y="6885205"/>
            <a:ext cx="692214" cy="831261"/>
          </a:xfrm>
          <a:custGeom>
            <a:avLst/>
            <a:gdLst/>
            <a:ahLst/>
            <a:cxnLst/>
            <a:rect r="r" b="b" t="t" l="l"/>
            <a:pathLst>
              <a:path h="831261" w="692214">
                <a:moveTo>
                  <a:pt x="0" y="0"/>
                </a:moveTo>
                <a:lnTo>
                  <a:pt x="692214" y="0"/>
                </a:lnTo>
                <a:lnTo>
                  <a:pt x="692214" y="831261"/>
                </a:lnTo>
                <a:lnTo>
                  <a:pt x="0" y="83126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8690373" y="7109887"/>
            <a:ext cx="934256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Un menu répondant à nos besoins nutritionnels</a:t>
            </a:r>
          </a:p>
        </p:txBody>
      </p:sp>
      <p:sp>
        <p:nvSpPr>
          <p:cNvPr name="Freeform 16" id="16"/>
          <p:cNvSpPr/>
          <p:nvPr/>
        </p:nvSpPr>
        <p:spPr>
          <a:xfrm flipH="false" flipV="false" rot="0">
            <a:off x="7643793" y="3456657"/>
            <a:ext cx="692214" cy="831261"/>
          </a:xfrm>
          <a:custGeom>
            <a:avLst/>
            <a:gdLst/>
            <a:ahLst/>
            <a:cxnLst/>
            <a:rect r="r" b="b" t="t" l="l"/>
            <a:pathLst>
              <a:path h="831261" w="692214">
                <a:moveTo>
                  <a:pt x="0" y="0"/>
                </a:moveTo>
                <a:lnTo>
                  <a:pt x="692214" y="0"/>
                </a:lnTo>
                <a:lnTo>
                  <a:pt x="692214" y="831261"/>
                </a:lnTo>
                <a:lnTo>
                  <a:pt x="0" y="831261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8690373" y="3399507"/>
            <a:ext cx="9342566" cy="1099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79"/>
              </a:lnSpc>
              <a:spcBef>
                <a:spcPct val="0"/>
              </a:spcBef>
            </a:pPr>
            <a:r>
              <a:rPr lang="en-US" b="true" sz="3199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Des produits bruts, frais et de saison (éviter les produits transformés)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6741917" y="0"/>
            <a:ext cx="11702499" cy="10287000"/>
          </a:xfrm>
          <a:prstGeom prst="rect">
            <a:avLst/>
          </a:prstGeom>
          <a:solidFill>
            <a:srgbClr val="F4F1E9"/>
          </a:solidFill>
        </p:spPr>
      </p:sp>
      <p:sp>
        <p:nvSpPr>
          <p:cNvPr name="Freeform 3" id="3"/>
          <p:cNvSpPr/>
          <p:nvPr/>
        </p:nvSpPr>
        <p:spPr>
          <a:xfrm flipH="false" flipV="false" rot="-3071549">
            <a:off x="3413379" y="8054032"/>
            <a:ext cx="1547431" cy="1421702"/>
          </a:xfrm>
          <a:custGeom>
            <a:avLst/>
            <a:gdLst/>
            <a:ahLst/>
            <a:cxnLst/>
            <a:rect r="r" b="b" t="t" l="l"/>
            <a:pathLst>
              <a:path h="1421702" w="1547431">
                <a:moveTo>
                  <a:pt x="0" y="0"/>
                </a:moveTo>
                <a:lnTo>
                  <a:pt x="1547430" y="0"/>
                </a:lnTo>
                <a:lnTo>
                  <a:pt x="1547430" y="1421701"/>
                </a:lnTo>
                <a:lnTo>
                  <a:pt x="0" y="142170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1090477">
            <a:off x="5742436" y="8639200"/>
            <a:ext cx="1291058" cy="997635"/>
          </a:xfrm>
          <a:custGeom>
            <a:avLst/>
            <a:gdLst/>
            <a:ahLst/>
            <a:cxnLst/>
            <a:rect r="r" b="b" t="t" l="l"/>
            <a:pathLst>
              <a:path h="997635" w="1291058">
                <a:moveTo>
                  <a:pt x="0" y="0"/>
                </a:moveTo>
                <a:lnTo>
                  <a:pt x="1291058" y="0"/>
                </a:lnTo>
                <a:lnTo>
                  <a:pt x="1291058" y="997636"/>
                </a:lnTo>
                <a:lnTo>
                  <a:pt x="0" y="9976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0517" r="0" b="-8206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57236" y="213412"/>
            <a:ext cx="6312620" cy="3207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40"/>
              </a:lnSpc>
            </a:pPr>
            <a:r>
              <a:rPr lang="en-US" sz="4600" b="true">
                <a:solidFill>
                  <a:srgbClr val="0495B4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 Les produits locaux</a:t>
            </a:r>
          </a:p>
          <a:p>
            <a:pPr algn="ctr">
              <a:lnSpc>
                <a:spcPts val="6440"/>
              </a:lnSpc>
            </a:pPr>
          </a:p>
          <a:p>
            <a:pPr algn="ctr">
              <a:lnSpc>
                <a:spcPts val="6440"/>
              </a:lnSpc>
            </a:pPr>
            <a:r>
              <a:rPr lang="en-US" b="true" sz="4600">
                <a:solidFill>
                  <a:srgbClr val="0495B4"/>
                </a:solidFill>
                <a:latin typeface="Open Sans 1 Bold"/>
                <a:ea typeface="Open Sans 1 Bold"/>
                <a:cs typeface="Open Sans 1 Bold"/>
                <a:sym typeface="Open Sans 1 Bold"/>
              </a:rPr>
              <a:t>Focus sur les fruits et légumes de saison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489905" y="1028700"/>
            <a:ext cx="5898060" cy="997308"/>
          </a:xfrm>
          <a:custGeom>
            <a:avLst/>
            <a:gdLst/>
            <a:ahLst/>
            <a:cxnLst/>
            <a:rect r="r" b="b" t="t" l="l"/>
            <a:pathLst>
              <a:path h="997308" w="5898060">
                <a:moveTo>
                  <a:pt x="0" y="0"/>
                </a:moveTo>
                <a:lnTo>
                  <a:pt x="5898060" y="0"/>
                </a:lnTo>
                <a:lnTo>
                  <a:pt x="5898060" y="997308"/>
                </a:lnTo>
                <a:lnTo>
                  <a:pt x="0" y="99730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1256146" y="5267161"/>
            <a:ext cx="4569692" cy="4733202"/>
          </a:xfrm>
          <a:custGeom>
            <a:avLst/>
            <a:gdLst/>
            <a:ahLst/>
            <a:cxnLst/>
            <a:rect r="r" b="b" t="t" l="l"/>
            <a:pathLst>
              <a:path h="4733202" w="4569692">
                <a:moveTo>
                  <a:pt x="0" y="0"/>
                </a:moveTo>
                <a:lnTo>
                  <a:pt x="4569692" y="0"/>
                </a:lnTo>
                <a:lnTo>
                  <a:pt x="4569692" y="4733203"/>
                </a:lnTo>
                <a:lnTo>
                  <a:pt x="0" y="473320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564800" y="2759673"/>
            <a:ext cx="7029971" cy="5703064"/>
          </a:xfrm>
          <a:custGeom>
            <a:avLst/>
            <a:gdLst/>
            <a:ahLst/>
            <a:cxnLst/>
            <a:rect r="r" b="b" t="t" l="l"/>
            <a:pathLst>
              <a:path h="5703064" w="7029971">
                <a:moveTo>
                  <a:pt x="0" y="0"/>
                </a:moveTo>
                <a:lnTo>
                  <a:pt x="7029971" y="0"/>
                </a:lnTo>
                <a:lnTo>
                  <a:pt x="7029971" y="5703063"/>
                </a:lnTo>
                <a:lnTo>
                  <a:pt x="0" y="570306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  <a:ln w="276225" cap="sq">
            <a:solidFill>
              <a:srgbClr val="0097B2"/>
            </a:solidFill>
            <a:prstDash val="solid"/>
            <a:miter/>
          </a:ln>
        </p:spPr>
      </p:sp>
      <p:sp>
        <p:nvSpPr>
          <p:cNvPr name="TextBox 10" id="10"/>
          <p:cNvSpPr txBox="true"/>
          <p:nvPr/>
        </p:nvSpPr>
        <p:spPr>
          <a:xfrm rot="0">
            <a:off x="8336007" y="667882"/>
            <a:ext cx="9849882" cy="16617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479"/>
              </a:lnSpc>
              <a:spcBef>
                <a:spcPct val="0"/>
              </a:spcBef>
            </a:pPr>
            <a:r>
              <a:rPr lang="en-US" b="true" sz="3199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Production locale </a:t>
            </a:r>
            <a:r>
              <a:rPr lang="en-US" sz="3199">
                <a:solidFill>
                  <a:srgbClr val="000000"/>
                </a:solidFill>
                <a:latin typeface="TT Norms"/>
                <a:ea typeface="TT Norms"/>
                <a:cs typeface="TT Norms"/>
                <a:sym typeface="TT Norms"/>
              </a:rPr>
              <a:t>: Une denrée produite dans une aire géographique limitée et dans le respect des pratiques agricoles (Région, Département, Ville) 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7417705" y="613070"/>
            <a:ext cx="692214" cy="831261"/>
          </a:xfrm>
          <a:custGeom>
            <a:avLst/>
            <a:gdLst/>
            <a:ahLst/>
            <a:cxnLst/>
            <a:rect r="r" b="b" t="t" l="l"/>
            <a:pathLst>
              <a:path h="831261" w="692214">
                <a:moveTo>
                  <a:pt x="0" y="0"/>
                </a:moveTo>
                <a:lnTo>
                  <a:pt x="692214" y="0"/>
                </a:lnTo>
                <a:lnTo>
                  <a:pt x="692214" y="831260"/>
                </a:lnTo>
                <a:lnTo>
                  <a:pt x="0" y="83126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517" r="0" b="-820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1638324" y="-1022015"/>
            <a:ext cx="10544343" cy="12365435"/>
          </a:xfrm>
          <a:custGeom>
            <a:avLst/>
            <a:gdLst/>
            <a:ahLst/>
            <a:cxnLst/>
            <a:rect r="r" b="b" t="t" l="l"/>
            <a:pathLst>
              <a:path h="12365435" w="10544343">
                <a:moveTo>
                  <a:pt x="0" y="0"/>
                </a:moveTo>
                <a:lnTo>
                  <a:pt x="10544343" y="0"/>
                </a:lnTo>
                <a:lnTo>
                  <a:pt x="10544343" y="12365434"/>
                </a:lnTo>
                <a:lnTo>
                  <a:pt x="0" y="123654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14716" y="554884"/>
            <a:ext cx="1183132" cy="1891751"/>
          </a:xfrm>
          <a:custGeom>
            <a:avLst/>
            <a:gdLst/>
            <a:ahLst/>
            <a:cxnLst/>
            <a:rect r="r" b="b" t="t" l="l"/>
            <a:pathLst>
              <a:path h="1891751" w="1183132">
                <a:moveTo>
                  <a:pt x="0" y="0"/>
                </a:moveTo>
                <a:lnTo>
                  <a:pt x="1183133" y="0"/>
                </a:lnTo>
                <a:lnTo>
                  <a:pt x="1183133" y="1891750"/>
                </a:lnTo>
                <a:lnTo>
                  <a:pt x="0" y="18917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113423" y="4145031"/>
            <a:ext cx="5189687" cy="5189687"/>
          </a:xfrm>
          <a:custGeom>
            <a:avLst/>
            <a:gdLst/>
            <a:ahLst/>
            <a:cxnLst/>
            <a:rect r="r" b="b" t="t" l="l"/>
            <a:pathLst>
              <a:path h="5189687" w="5189687">
                <a:moveTo>
                  <a:pt x="0" y="0"/>
                </a:moveTo>
                <a:lnTo>
                  <a:pt x="5189686" y="0"/>
                </a:lnTo>
                <a:lnTo>
                  <a:pt x="5189686" y="5189687"/>
                </a:lnTo>
                <a:lnTo>
                  <a:pt x="0" y="518968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958000" y="4952467"/>
            <a:ext cx="3500533" cy="3574815"/>
          </a:xfrm>
          <a:custGeom>
            <a:avLst/>
            <a:gdLst/>
            <a:ahLst/>
            <a:cxnLst/>
            <a:rect r="r" b="b" t="t" l="l"/>
            <a:pathLst>
              <a:path h="3574815" w="3500533">
                <a:moveTo>
                  <a:pt x="0" y="0"/>
                </a:moveTo>
                <a:lnTo>
                  <a:pt x="3500532" y="0"/>
                </a:lnTo>
                <a:lnTo>
                  <a:pt x="3500532" y="3574815"/>
                </a:lnTo>
                <a:lnTo>
                  <a:pt x="0" y="357481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610089" y="5954828"/>
            <a:ext cx="3618754" cy="3618754"/>
          </a:xfrm>
          <a:custGeom>
            <a:avLst/>
            <a:gdLst/>
            <a:ahLst/>
            <a:cxnLst/>
            <a:rect r="r" b="b" t="t" l="l"/>
            <a:pathLst>
              <a:path h="3618754" w="3618754">
                <a:moveTo>
                  <a:pt x="0" y="0"/>
                </a:moveTo>
                <a:lnTo>
                  <a:pt x="3618754" y="0"/>
                </a:lnTo>
                <a:lnTo>
                  <a:pt x="3618754" y="3618754"/>
                </a:lnTo>
                <a:lnTo>
                  <a:pt x="0" y="36187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67055" y="6961180"/>
            <a:ext cx="2950213" cy="1566102"/>
          </a:xfrm>
          <a:custGeom>
            <a:avLst/>
            <a:gdLst/>
            <a:ahLst/>
            <a:cxnLst/>
            <a:rect r="r" b="b" t="t" l="l"/>
            <a:pathLst>
              <a:path h="1566102" w="2950213">
                <a:moveTo>
                  <a:pt x="0" y="0"/>
                </a:moveTo>
                <a:lnTo>
                  <a:pt x="2950214" y="0"/>
                </a:lnTo>
                <a:lnTo>
                  <a:pt x="2950214" y="1566102"/>
                </a:lnTo>
                <a:lnTo>
                  <a:pt x="0" y="156610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777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936618" y="2349614"/>
            <a:ext cx="2811088" cy="2811088"/>
          </a:xfrm>
          <a:custGeom>
            <a:avLst/>
            <a:gdLst/>
            <a:ahLst/>
            <a:cxnLst/>
            <a:rect r="r" b="b" t="t" l="l"/>
            <a:pathLst>
              <a:path h="2811088" w="2811088">
                <a:moveTo>
                  <a:pt x="0" y="0"/>
                </a:moveTo>
                <a:lnTo>
                  <a:pt x="2811088" y="0"/>
                </a:lnTo>
                <a:lnTo>
                  <a:pt x="2811088" y="2811088"/>
                </a:lnTo>
                <a:lnTo>
                  <a:pt x="0" y="28110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958000" y="-581414"/>
            <a:ext cx="6514806" cy="3729726"/>
          </a:xfrm>
          <a:custGeom>
            <a:avLst/>
            <a:gdLst/>
            <a:ahLst/>
            <a:cxnLst/>
            <a:rect r="r" b="b" t="t" l="l"/>
            <a:pathLst>
              <a:path h="3729726" w="6514806">
                <a:moveTo>
                  <a:pt x="0" y="0"/>
                </a:moveTo>
                <a:lnTo>
                  <a:pt x="6514806" y="0"/>
                </a:lnTo>
                <a:lnTo>
                  <a:pt x="6514806" y="3729727"/>
                </a:lnTo>
                <a:lnTo>
                  <a:pt x="0" y="372972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675845" y="1189172"/>
            <a:ext cx="2134308" cy="2134308"/>
          </a:xfrm>
          <a:custGeom>
            <a:avLst/>
            <a:gdLst/>
            <a:ahLst/>
            <a:cxnLst/>
            <a:rect r="r" b="b" t="t" l="l"/>
            <a:pathLst>
              <a:path h="2134308" w="2134308">
                <a:moveTo>
                  <a:pt x="0" y="0"/>
                </a:moveTo>
                <a:lnTo>
                  <a:pt x="2134308" y="0"/>
                </a:lnTo>
                <a:lnTo>
                  <a:pt x="2134308" y="2134307"/>
                </a:lnTo>
                <a:lnTo>
                  <a:pt x="0" y="213430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771672" y="1500759"/>
            <a:ext cx="2038482" cy="1263859"/>
          </a:xfrm>
          <a:custGeom>
            <a:avLst/>
            <a:gdLst/>
            <a:ahLst/>
            <a:cxnLst/>
            <a:rect r="r" b="b" t="t" l="l"/>
            <a:pathLst>
              <a:path h="1263859" w="2038482">
                <a:moveTo>
                  <a:pt x="0" y="0"/>
                </a:moveTo>
                <a:lnTo>
                  <a:pt x="2038481" y="0"/>
                </a:lnTo>
                <a:lnTo>
                  <a:pt x="2038481" y="1263859"/>
                </a:lnTo>
                <a:lnTo>
                  <a:pt x="0" y="126385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419466" y="855743"/>
            <a:ext cx="2272047" cy="1493871"/>
          </a:xfrm>
          <a:custGeom>
            <a:avLst/>
            <a:gdLst/>
            <a:ahLst/>
            <a:cxnLst/>
            <a:rect r="r" b="b" t="t" l="l"/>
            <a:pathLst>
              <a:path h="1493871" w="2272047">
                <a:moveTo>
                  <a:pt x="0" y="0"/>
                </a:moveTo>
                <a:lnTo>
                  <a:pt x="2272047" y="0"/>
                </a:lnTo>
                <a:lnTo>
                  <a:pt x="2272047" y="1493871"/>
                </a:lnTo>
                <a:lnTo>
                  <a:pt x="0" y="149387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376995" y="2976460"/>
            <a:ext cx="2006902" cy="1500160"/>
          </a:xfrm>
          <a:custGeom>
            <a:avLst/>
            <a:gdLst/>
            <a:ahLst/>
            <a:cxnLst/>
            <a:rect r="r" b="b" t="t" l="l"/>
            <a:pathLst>
              <a:path h="1500160" w="2006902">
                <a:moveTo>
                  <a:pt x="0" y="0"/>
                </a:moveTo>
                <a:lnTo>
                  <a:pt x="2006903" y="0"/>
                </a:lnTo>
                <a:lnTo>
                  <a:pt x="2006903" y="1500160"/>
                </a:lnTo>
                <a:lnTo>
                  <a:pt x="0" y="150016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7467192" y="4540858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7467192" y="4540858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3472806" y="285644"/>
            <a:ext cx="4070152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Menu du 15/01/2025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388488" y="971550"/>
            <a:ext cx="4823707" cy="5929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Entrée 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: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Salade de concombre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Pain</a:t>
            </a:r>
          </a:p>
          <a:p>
            <a:pPr algn="l">
              <a:lnSpc>
                <a:spcPts val="3920"/>
              </a:lnSpc>
            </a:pPr>
          </a:p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Plat :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Cordon-bleu industriel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R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atatouille (courgettes, tomates, aubergines)</a:t>
            </a:r>
          </a:p>
          <a:p>
            <a:pPr algn="l">
              <a:lnSpc>
                <a:spcPts val="3920"/>
              </a:lnSpc>
            </a:pPr>
          </a:p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Dessert :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Fraise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Brownie industriel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283544">
            <a:off x="2291088" y="573104"/>
            <a:ext cx="10678184" cy="9253476"/>
          </a:xfrm>
          <a:custGeom>
            <a:avLst/>
            <a:gdLst/>
            <a:ahLst/>
            <a:cxnLst/>
            <a:rect r="r" b="b" t="t" l="l"/>
            <a:pathLst>
              <a:path h="9253476" w="10678184">
                <a:moveTo>
                  <a:pt x="0" y="0"/>
                </a:moveTo>
                <a:lnTo>
                  <a:pt x="10678184" y="0"/>
                </a:lnTo>
                <a:lnTo>
                  <a:pt x="10678184" y="9253476"/>
                </a:lnTo>
                <a:lnTo>
                  <a:pt x="0" y="92534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147826" y="0"/>
            <a:ext cx="6368951" cy="3578192"/>
          </a:xfrm>
          <a:custGeom>
            <a:avLst/>
            <a:gdLst/>
            <a:ahLst/>
            <a:cxnLst/>
            <a:rect r="r" b="b" t="t" l="l"/>
            <a:pathLst>
              <a:path h="3578192" w="6368951">
                <a:moveTo>
                  <a:pt x="0" y="0"/>
                </a:moveTo>
                <a:lnTo>
                  <a:pt x="6368950" y="0"/>
                </a:lnTo>
                <a:lnTo>
                  <a:pt x="6368950" y="3578192"/>
                </a:lnTo>
                <a:lnTo>
                  <a:pt x="0" y="35781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130415" y="3031401"/>
            <a:ext cx="3157585" cy="2130341"/>
          </a:xfrm>
          <a:custGeom>
            <a:avLst/>
            <a:gdLst/>
            <a:ahLst/>
            <a:cxnLst/>
            <a:rect r="r" b="b" t="t" l="l"/>
            <a:pathLst>
              <a:path h="2130341" w="3157585">
                <a:moveTo>
                  <a:pt x="0" y="0"/>
                </a:moveTo>
                <a:lnTo>
                  <a:pt x="3157585" y="0"/>
                </a:lnTo>
                <a:lnTo>
                  <a:pt x="3157585" y="2130341"/>
                </a:lnTo>
                <a:lnTo>
                  <a:pt x="0" y="21303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7648" r="-8406" b="-12459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416898" y="57964"/>
            <a:ext cx="6293941" cy="6203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true">
                <a:solidFill>
                  <a:srgbClr val="000000"/>
                </a:solidFill>
                <a:latin typeface="TT Norms Bold"/>
                <a:ea typeface="TT Norms Bold"/>
                <a:cs typeface="TT Norms Bold"/>
                <a:sym typeface="TT Norms Bold"/>
              </a:rPr>
              <a:t>Origine des fruits et légumes</a:t>
            </a:r>
          </a:p>
        </p:txBody>
      </p:sp>
      <p:sp>
        <p:nvSpPr>
          <p:cNvPr name="AutoShape 6" id="6"/>
          <p:cNvSpPr/>
          <p:nvPr/>
        </p:nvSpPr>
        <p:spPr>
          <a:xfrm flipV="true">
            <a:off x="5671294" y="4096571"/>
            <a:ext cx="9459120" cy="1688373"/>
          </a:xfrm>
          <a:prstGeom prst="line">
            <a:avLst/>
          </a:prstGeom>
          <a:ln cap="flat" w="38100">
            <a:solidFill>
              <a:srgbClr val="626264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7989036"/>
            <a:ext cx="18496538" cy="2297964"/>
          </a:xfrm>
          <a:custGeom>
            <a:avLst/>
            <a:gdLst/>
            <a:ahLst/>
            <a:cxnLst/>
            <a:rect r="r" b="b" t="t" l="l"/>
            <a:pathLst>
              <a:path h="2297964" w="18496538">
                <a:moveTo>
                  <a:pt x="0" y="0"/>
                </a:moveTo>
                <a:lnTo>
                  <a:pt x="18496538" y="0"/>
                </a:lnTo>
                <a:lnTo>
                  <a:pt x="18496538" y="2297964"/>
                </a:lnTo>
                <a:lnTo>
                  <a:pt x="0" y="2297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0517" r="0" b="-8206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1638324" y="-1022015"/>
            <a:ext cx="10544343" cy="12365435"/>
          </a:xfrm>
          <a:custGeom>
            <a:avLst/>
            <a:gdLst/>
            <a:ahLst/>
            <a:cxnLst/>
            <a:rect r="r" b="b" t="t" l="l"/>
            <a:pathLst>
              <a:path h="12365435" w="10544343">
                <a:moveTo>
                  <a:pt x="0" y="0"/>
                </a:moveTo>
                <a:lnTo>
                  <a:pt x="10544343" y="0"/>
                </a:lnTo>
                <a:lnTo>
                  <a:pt x="10544343" y="12365434"/>
                </a:lnTo>
                <a:lnTo>
                  <a:pt x="0" y="1236543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14716" y="554884"/>
            <a:ext cx="1183132" cy="1891751"/>
          </a:xfrm>
          <a:custGeom>
            <a:avLst/>
            <a:gdLst/>
            <a:ahLst/>
            <a:cxnLst/>
            <a:rect r="r" b="b" t="t" l="l"/>
            <a:pathLst>
              <a:path h="1891751" w="1183132">
                <a:moveTo>
                  <a:pt x="0" y="0"/>
                </a:moveTo>
                <a:lnTo>
                  <a:pt x="1183133" y="0"/>
                </a:lnTo>
                <a:lnTo>
                  <a:pt x="1183133" y="1891750"/>
                </a:lnTo>
                <a:lnTo>
                  <a:pt x="0" y="18917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6113423" y="4145031"/>
            <a:ext cx="5189687" cy="5189687"/>
          </a:xfrm>
          <a:custGeom>
            <a:avLst/>
            <a:gdLst/>
            <a:ahLst/>
            <a:cxnLst/>
            <a:rect r="r" b="b" t="t" l="l"/>
            <a:pathLst>
              <a:path h="5189687" w="5189687">
                <a:moveTo>
                  <a:pt x="0" y="0"/>
                </a:moveTo>
                <a:lnTo>
                  <a:pt x="5189686" y="0"/>
                </a:lnTo>
                <a:lnTo>
                  <a:pt x="5189686" y="5189687"/>
                </a:lnTo>
                <a:lnTo>
                  <a:pt x="0" y="518968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958000" y="4952467"/>
            <a:ext cx="3500533" cy="3574815"/>
          </a:xfrm>
          <a:custGeom>
            <a:avLst/>
            <a:gdLst/>
            <a:ahLst/>
            <a:cxnLst/>
            <a:rect r="r" b="b" t="t" l="l"/>
            <a:pathLst>
              <a:path h="3574815" w="3500533">
                <a:moveTo>
                  <a:pt x="0" y="0"/>
                </a:moveTo>
                <a:lnTo>
                  <a:pt x="3500532" y="0"/>
                </a:lnTo>
                <a:lnTo>
                  <a:pt x="3500532" y="3574815"/>
                </a:lnTo>
                <a:lnTo>
                  <a:pt x="0" y="357481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2610089" y="5954828"/>
            <a:ext cx="3618754" cy="3618754"/>
          </a:xfrm>
          <a:custGeom>
            <a:avLst/>
            <a:gdLst/>
            <a:ahLst/>
            <a:cxnLst/>
            <a:rect r="r" b="b" t="t" l="l"/>
            <a:pathLst>
              <a:path h="3618754" w="3618754">
                <a:moveTo>
                  <a:pt x="0" y="0"/>
                </a:moveTo>
                <a:lnTo>
                  <a:pt x="3618754" y="0"/>
                </a:lnTo>
                <a:lnTo>
                  <a:pt x="3618754" y="3618754"/>
                </a:lnTo>
                <a:lnTo>
                  <a:pt x="0" y="361875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867055" y="6961180"/>
            <a:ext cx="2950213" cy="1566102"/>
          </a:xfrm>
          <a:custGeom>
            <a:avLst/>
            <a:gdLst/>
            <a:ahLst/>
            <a:cxnLst/>
            <a:rect r="r" b="b" t="t" l="l"/>
            <a:pathLst>
              <a:path h="1566102" w="2950213">
                <a:moveTo>
                  <a:pt x="0" y="0"/>
                </a:moveTo>
                <a:lnTo>
                  <a:pt x="2950214" y="0"/>
                </a:lnTo>
                <a:lnTo>
                  <a:pt x="2950214" y="1566102"/>
                </a:lnTo>
                <a:lnTo>
                  <a:pt x="0" y="156610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-777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936618" y="2349614"/>
            <a:ext cx="2811088" cy="2811088"/>
          </a:xfrm>
          <a:custGeom>
            <a:avLst/>
            <a:gdLst/>
            <a:ahLst/>
            <a:cxnLst/>
            <a:rect r="r" b="b" t="t" l="l"/>
            <a:pathLst>
              <a:path h="2811088" w="2811088">
                <a:moveTo>
                  <a:pt x="0" y="0"/>
                </a:moveTo>
                <a:lnTo>
                  <a:pt x="2811088" y="0"/>
                </a:lnTo>
                <a:lnTo>
                  <a:pt x="2811088" y="2811088"/>
                </a:lnTo>
                <a:lnTo>
                  <a:pt x="0" y="28110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958000" y="-581414"/>
            <a:ext cx="6514806" cy="3729726"/>
          </a:xfrm>
          <a:custGeom>
            <a:avLst/>
            <a:gdLst/>
            <a:ahLst/>
            <a:cxnLst/>
            <a:rect r="r" b="b" t="t" l="l"/>
            <a:pathLst>
              <a:path h="3729726" w="6514806">
                <a:moveTo>
                  <a:pt x="0" y="0"/>
                </a:moveTo>
                <a:lnTo>
                  <a:pt x="6514806" y="0"/>
                </a:lnTo>
                <a:lnTo>
                  <a:pt x="6514806" y="3729727"/>
                </a:lnTo>
                <a:lnTo>
                  <a:pt x="0" y="372972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675845" y="1189172"/>
            <a:ext cx="2134308" cy="2134308"/>
          </a:xfrm>
          <a:custGeom>
            <a:avLst/>
            <a:gdLst/>
            <a:ahLst/>
            <a:cxnLst/>
            <a:rect r="r" b="b" t="t" l="l"/>
            <a:pathLst>
              <a:path h="2134308" w="2134308">
                <a:moveTo>
                  <a:pt x="0" y="0"/>
                </a:moveTo>
                <a:lnTo>
                  <a:pt x="2134308" y="0"/>
                </a:lnTo>
                <a:lnTo>
                  <a:pt x="2134308" y="2134307"/>
                </a:lnTo>
                <a:lnTo>
                  <a:pt x="0" y="213430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771672" y="1500759"/>
            <a:ext cx="2038482" cy="1263859"/>
          </a:xfrm>
          <a:custGeom>
            <a:avLst/>
            <a:gdLst/>
            <a:ahLst/>
            <a:cxnLst/>
            <a:rect r="r" b="b" t="t" l="l"/>
            <a:pathLst>
              <a:path h="1263859" w="2038482">
                <a:moveTo>
                  <a:pt x="0" y="0"/>
                </a:moveTo>
                <a:lnTo>
                  <a:pt x="2038481" y="0"/>
                </a:lnTo>
                <a:lnTo>
                  <a:pt x="2038481" y="1263859"/>
                </a:lnTo>
                <a:lnTo>
                  <a:pt x="0" y="126385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4419466" y="855743"/>
            <a:ext cx="2272047" cy="1493871"/>
          </a:xfrm>
          <a:custGeom>
            <a:avLst/>
            <a:gdLst/>
            <a:ahLst/>
            <a:cxnLst/>
            <a:rect r="r" b="b" t="t" l="l"/>
            <a:pathLst>
              <a:path h="1493871" w="2272047">
                <a:moveTo>
                  <a:pt x="0" y="0"/>
                </a:moveTo>
                <a:lnTo>
                  <a:pt x="2272047" y="0"/>
                </a:lnTo>
                <a:lnTo>
                  <a:pt x="2272047" y="1493871"/>
                </a:lnTo>
                <a:lnTo>
                  <a:pt x="0" y="149387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3376995" y="2976460"/>
            <a:ext cx="2006902" cy="1500160"/>
          </a:xfrm>
          <a:custGeom>
            <a:avLst/>
            <a:gdLst/>
            <a:ahLst/>
            <a:cxnLst/>
            <a:rect r="r" b="b" t="t" l="l"/>
            <a:pathLst>
              <a:path h="1500160" w="2006902">
                <a:moveTo>
                  <a:pt x="0" y="0"/>
                </a:moveTo>
                <a:lnTo>
                  <a:pt x="2006903" y="0"/>
                </a:lnTo>
                <a:lnTo>
                  <a:pt x="2006903" y="1500160"/>
                </a:lnTo>
                <a:lnTo>
                  <a:pt x="0" y="150016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7467192" y="4540858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7467192" y="4540858"/>
            <a:ext cx="9525" cy="8870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79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13472806" y="285644"/>
            <a:ext cx="4070152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Menu du 15/01/2025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3388488" y="971550"/>
            <a:ext cx="4823707" cy="5929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Entrée 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: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Salade de concombre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Pain</a:t>
            </a:r>
          </a:p>
          <a:p>
            <a:pPr algn="l">
              <a:lnSpc>
                <a:spcPts val="3920"/>
              </a:lnSpc>
            </a:pPr>
          </a:p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Plat :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Cordon-bleu industriel 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R</a:t>
            </a: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atatouille (courgettes, tomates, aubergines)</a:t>
            </a:r>
          </a:p>
          <a:p>
            <a:pPr algn="l">
              <a:lnSpc>
                <a:spcPts val="3920"/>
              </a:lnSpc>
            </a:pPr>
          </a:p>
          <a:p>
            <a:pPr algn="l">
              <a:lnSpc>
                <a:spcPts val="3920"/>
              </a:lnSpc>
            </a:pPr>
            <a:r>
              <a:rPr lang="en-US" sz="2800" b="true">
                <a:solidFill>
                  <a:srgbClr val="000000"/>
                </a:solidFill>
                <a:latin typeface="Open Sans 2 Bold"/>
                <a:ea typeface="Open Sans 2 Bold"/>
                <a:cs typeface="Open Sans 2 Bold"/>
                <a:sym typeface="Open Sans 2 Bold"/>
              </a:rPr>
              <a:t>Dessert :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Fraise</a:t>
            </a:r>
          </a:p>
          <a:p>
            <a:pPr algn="l" marL="604523" indent="-302261" lvl="1">
              <a:lnSpc>
                <a:spcPts val="3920"/>
              </a:lnSpc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Open Sans 2"/>
                <a:ea typeface="Open Sans 2"/>
                <a:cs typeface="Open Sans 2"/>
                <a:sym typeface="Open Sans 2"/>
              </a:rPr>
              <a:t>Brownie industriel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DAGTKV-04Uo</dc:identifier>
  <dcterms:modified xsi:type="dcterms:W3CDTF">2011-08-01T06:04:30Z</dcterms:modified>
  <cp:revision>1</cp:revision>
  <dc:title>La production locale</dc:title>
</cp:coreProperties>
</file>